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399" r:id="rId2"/>
    <p:sldId id="713" r:id="rId3"/>
    <p:sldId id="738" r:id="rId4"/>
    <p:sldId id="973" r:id="rId5"/>
    <p:sldId id="1003" r:id="rId6"/>
    <p:sldId id="939" r:id="rId7"/>
    <p:sldId id="1028" r:id="rId8"/>
    <p:sldId id="974" r:id="rId9"/>
    <p:sldId id="975" r:id="rId10"/>
    <p:sldId id="976" r:id="rId11"/>
    <p:sldId id="977" r:id="rId12"/>
    <p:sldId id="978" r:id="rId13"/>
    <p:sldId id="792" r:id="rId14"/>
    <p:sldId id="979" r:id="rId15"/>
    <p:sldId id="980" r:id="rId16"/>
    <p:sldId id="981" r:id="rId17"/>
    <p:sldId id="982" r:id="rId18"/>
    <p:sldId id="983" r:id="rId19"/>
    <p:sldId id="984" r:id="rId20"/>
    <p:sldId id="985" r:id="rId21"/>
    <p:sldId id="986" r:id="rId22"/>
    <p:sldId id="987" r:id="rId23"/>
    <p:sldId id="988" r:id="rId24"/>
    <p:sldId id="989" r:id="rId25"/>
    <p:sldId id="1020" r:id="rId26"/>
    <p:sldId id="1021" r:id="rId27"/>
    <p:sldId id="990" r:id="rId28"/>
    <p:sldId id="991" r:id="rId29"/>
    <p:sldId id="831" r:id="rId30"/>
    <p:sldId id="992" r:id="rId31"/>
    <p:sldId id="993" r:id="rId32"/>
    <p:sldId id="796" r:id="rId33"/>
    <p:sldId id="994" r:id="rId34"/>
    <p:sldId id="1017" r:id="rId35"/>
    <p:sldId id="996" r:id="rId36"/>
    <p:sldId id="1018" r:id="rId37"/>
    <p:sldId id="1023" r:id="rId38"/>
    <p:sldId id="1022" r:id="rId39"/>
    <p:sldId id="995" r:id="rId40"/>
    <p:sldId id="1019" r:id="rId41"/>
    <p:sldId id="1024" r:id="rId42"/>
    <p:sldId id="1025" r:id="rId43"/>
    <p:sldId id="997" r:id="rId44"/>
    <p:sldId id="998" r:id="rId45"/>
    <p:sldId id="999" r:id="rId46"/>
    <p:sldId id="1000" r:id="rId47"/>
    <p:sldId id="1001" r:id="rId48"/>
    <p:sldId id="1002" r:id="rId49"/>
    <p:sldId id="1004" r:id="rId50"/>
    <p:sldId id="1005" r:id="rId51"/>
    <p:sldId id="1006" r:id="rId52"/>
    <p:sldId id="1007" r:id="rId53"/>
    <p:sldId id="1008" r:id="rId54"/>
    <p:sldId id="1009" r:id="rId55"/>
    <p:sldId id="1010" r:id="rId56"/>
    <p:sldId id="1011" r:id="rId57"/>
    <p:sldId id="1012" r:id="rId58"/>
    <p:sldId id="1013" r:id="rId59"/>
    <p:sldId id="1014" r:id="rId60"/>
    <p:sldId id="1015" r:id="rId61"/>
    <p:sldId id="1016" r:id="rId62"/>
    <p:sldId id="961" r:id="rId63"/>
    <p:sldId id="962" r:id="rId64"/>
    <p:sldId id="1027" r:id="rId65"/>
    <p:sldId id="1042" r:id="rId66"/>
    <p:sldId id="1043" r:id="rId67"/>
    <p:sldId id="1044" r:id="rId68"/>
    <p:sldId id="1045" r:id="rId69"/>
    <p:sldId id="1046" r:id="rId70"/>
    <p:sldId id="1029" r:id="rId71"/>
    <p:sldId id="1047" r:id="rId72"/>
    <p:sldId id="1030" r:id="rId73"/>
    <p:sldId id="1048" r:id="rId74"/>
    <p:sldId id="1049" r:id="rId75"/>
    <p:sldId id="1050" r:id="rId76"/>
    <p:sldId id="1051" r:id="rId77"/>
    <p:sldId id="1052" r:id="rId78"/>
    <p:sldId id="736" r:id="rId79"/>
  </p:sldIdLst>
  <p:sldSz cx="9144000" cy="5143500" type="screen16x9"/>
  <p:notesSz cx="9942513" cy="6761163"/>
  <p:custDataLst>
    <p:tags r:id="rId8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2174B1-06CD-4EDE-AE16-FAE4EF67DABC}">
          <p14:sldIdLst>
            <p14:sldId id="399"/>
            <p14:sldId id="713"/>
            <p14:sldId id="738"/>
            <p14:sldId id="973"/>
            <p14:sldId id="1003"/>
            <p14:sldId id="939"/>
            <p14:sldId id="1028"/>
            <p14:sldId id="974"/>
            <p14:sldId id="975"/>
            <p14:sldId id="976"/>
            <p14:sldId id="977"/>
            <p14:sldId id="978"/>
            <p14:sldId id="792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1020"/>
            <p14:sldId id="1021"/>
            <p14:sldId id="990"/>
            <p14:sldId id="991"/>
            <p14:sldId id="831"/>
            <p14:sldId id="992"/>
            <p14:sldId id="993"/>
            <p14:sldId id="796"/>
            <p14:sldId id="994"/>
            <p14:sldId id="1017"/>
            <p14:sldId id="996"/>
            <p14:sldId id="1018"/>
            <p14:sldId id="1023"/>
            <p14:sldId id="1022"/>
            <p14:sldId id="995"/>
            <p14:sldId id="1019"/>
            <p14:sldId id="1024"/>
            <p14:sldId id="1025"/>
            <p14:sldId id="997"/>
            <p14:sldId id="998"/>
            <p14:sldId id="999"/>
            <p14:sldId id="1000"/>
            <p14:sldId id="1001"/>
            <p14:sldId id="1002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961"/>
            <p14:sldId id="962"/>
            <p14:sldId id="1027"/>
            <p14:sldId id="1042"/>
            <p14:sldId id="1043"/>
            <p14:sldId id="1044"/>
            <p14:sldId id="1045"/>
            <p14:sldId id="1046"/>
            <p14:sldId id="1029"/>
            <p14:sldId id="1047"/>
            <p14:sldId id="1030"/>
            <p14:sldId id="1048"/>
            <p14:sldId id="1049"/>
            <p14:sldId id="1050"/>
            <p14:sldId id="1051"/>
            <p14:sldId id="1052"/>
            <p14:sldId id="7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90">
          <p15:clr>
            <a:srgbClr val="A4A3A4"/>
          </p15:clr>
        </p15:guide>
        <p15:guide id="2" pos="453">
          <p15:clr>
            <a:srgbClr val="A4A3A4"/>
          </p15:clr>
        </p15:guide>
        <p15:guide id="3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津" initials="王津" lastIdx="1" clrIdx="0">
    <p:extLst>
      <p:ext uri="{19B8F6BF-5375-455C-9EA6-DF929625EA0E}">
        <p15:presenceInfo xmlns:p15="http://schemas.microsoft.com/office/powerpoint/2012/main" userId="34995283bc4e37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F8E4C"/>
    <a:srgbClr val="F8CBAD"/>
    <a:srgbClr val="FFF2CC"/>
    <a:srgbClr val="C3DDB3"/>
    <a:srgbClr val="C5E0B4"/>
    <a:srgbClr val="FFE699"/>
    <a:srgbClr val="EDEDED"/>
    <a:srgbClr val="D5CEC6"/>
    <a:srgbClr val="F09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8" autoAdjust="0"/>
    <p:restoredTop sz="88015" autoAdjust="0"/>
  </p:normalViewPr>
  <p:slideViewPr>
    <p:cSldViewPr snapToGrid="0">
      <p:cViewPr varScale="1">
        <p:scale>
          <a:sx n="99" d="100"/>
          <a:sy n="99" d="100"/>
        </p:scale>
        <p:origin x="960" y="77"/>
      </p:cViewPr>
      <p:guideLst>
        <p:guide orient="horz" pos="1090"/>
        <p:guide pos="453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160" y="35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69CFA-11C7-4DA9-ACBF-C33CD51B1BB2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FD892-7058-4AC6-A327-872754B36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7119-95BD-4228-9886-B2ACBAF66FB6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506413"/>
            <a:ext cx="4510087" cy="2536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11553"/>
            <a:ext cx="7954010" cy="30425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66E-3B84-4CB4-9B7B-D2C16F9D2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22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791282-A8C9-4973-AC3E-440DA888F8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2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按照脚本修改，</a:t>
            </a:r>
            <a:r>
              <a:rPr lang="zh-CN" altLang="en-US" sz="900" dirty="0">
                <a:sym typeface="+mn-ea"/>
              </a:rPr>
              <a:t>在右边</a:t>
            </a:r>
            <a:r>
              <a:rPr lang="zh-CN" altLang="en-US" sz="900" dirty="0"/>
              <a:t>添加云大和信息学院图案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35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1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515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90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05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13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8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" y="339389"/>
            <a:ext cx="1061688" cy="95157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86155" y="333954"/>
            <a:ext cx="1061687" cy="978011"/>
          </a:xfrm>
          <a:prstGeom prst="rect">
            <a:avLst/>
          </a:prstGeom>
          <a:solidFill>
            <a:schemeClr val="tx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311966"/>
            <a:ext cx="9144000" cy="30787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81093"/>
            <a:ext cx="9144000" cy="588399"/>
          </a:xfrm>
          <a:prstGeom prst="rect">
            <a:avLst/>
          </a:prstGeom>
        </p:spPr>
        <p:txBody>
          <a:bodyPr anchor="b" anchorCtr="0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1" y="333955"/>
            <a:ext cx="440111" cy="936000"/>
          </a:xfrm>
          <a:prstGeom prst="rect">
            <a:avLst/>
          </a:prstGeom>
          <a:solidFill>
            <a:schemeClr val="tx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369492"/>
            <a:ext cx="9144000" cy="11211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25" y="486025"/>
            <a:ext cx="3188736" cy="66724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  <a:prstGeom prst="rect">
            <a:avLst/>
          </a:prstGeom>
        </p:spPr>
        <p:txBody>
          <a:bodyPr anchor="b" anchorCtr="0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77" y="3621337"/>
            <a:ext cx="907086" cy="845408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7710062" y="3590054"/>
            <a:ext cx="936000" cy="936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33" y="1566110"/>
            <a:ext cx="936002" cy="99703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6716234" y="1559775"/>
            <a:ext cx="936002" cy="103077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0" y="2850635"/>
            <a:ext cx="936002" cy="128487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6716233" y="2590549"/>
            <a:ext cx="93600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716235" y="3520214"/>
            <a:ext cx="960207" cy="61529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711345" y="2590549"/>
            <a:ext cx="936000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7652234" y="2861406"/>
            <a:ext cx="9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Yunnan University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478214"/>
            <a:ext cx="1763486" cy="600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763486" y="478213"/>
            <a:ext cx="1763486" cy="6008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150" y="1214846"/>
            <a:ext cx="4831553" cy="359887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4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6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 eaLnBrk="1" latinLnBrk="0" hangingPunct="1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706271" y="1593520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8706271" y="2590549"/>
            <a:ext cx="440111" cy="936000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8703889" y="3590054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8703889" y="4587083"/>
            <a:ext cx="440111" cy="4328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5" y="407774"/>
            <a:ext cx="1145743" cy="862181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492747" y="407773"/>
            <a:ext cx="1145743" cy="86262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4709222" y="1167563"/>
            <a:ext cx="1433700" cy="102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114122" y="1167563"/>
            <a:ext cx="1548000" cy="1023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633322" y="1167563"/>
            <a:ext cx="1510678" cy="102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6591" y="334397"/>
            <a:ext cx="44011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75" y="370647"/>
            <a:ext cx="3291723" cy="688796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-336" y="1377875"/>
            <a:ext cx="9144000" cy="3110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 userDrawn="1"/>
        </p:nvCxnSpPr>
        <p:spPr>
          <a:xfrm>
            <a:off x="0" y="501648"/>
            <a:ext cx="9144000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0" y="0"/>
            <a:ext cx="310100" cy="6281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/>
          <p:cNvSpPr txBox="1"/>
          <p:nvPr userDrawn="1"/>
        </p:nvSpPr>
        <p:spPr>
          <a:xfrm>
            <a:off x="8290683" y="4916051"/>
            <a:ext cx="853317" cy="2274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fld id="{C89FB959-9AA2-4214-ACBE-8CB9E5BC13E9}" type="datetime10">
              <a:rPr lang="zh-CN" altLang="en-US" smtClean="0">
                <a:solidFill>
                  <a:schemeClr val="tx2">
                    <a:lumMod val="75000"/>
                  </a:schemeClr>
                </a:solidFill>
              </a:rPr>
              <a:t>13:52</a:t>
            </a:fld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/ </a:t>
            </a:r>
            <a:fld id="{0C913308-F349-4B6D-A68A-DD1791B4A57B}" type="slidenum"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‹#›</a:t>
            </a:fld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55" y="12223"/>
            <a:ext cx="2338938" cy="489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ll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cs.toronto.edu/~kriz/cifar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5924" r="7009" b="5975"/>
          <a:stretch>
            <a:fillRect/>
          </a:stretch>
        </p:blipFill>
        <p:spPr>
          <a:xfrm>
            <a:off x="1180034" y="1636030"/>
            <a:ext cx="2398908" cy="2433069"/>
          </a:xfrm>
          <a:prstGeom prst="rect">
            <a:avLst/>
          </a:prstGeom>
        </p:spPr>
      </p:pic>
      <p:sp>
        <p:nvSpPr>
          <p:cNvPr id="3" name="文本框 1"/>
          <p:cNvSpPr>
            <a:spLocks noChangeArrowheads="1"/>
          </p:cNvSpPr>
          <p:nvPr/>
        </p:nvSpPr>
        <p:spPr bwMode="auto">
          <a:xfrm>
            <a:off x="5752613" y="2720259"/>
            <a:ext cx="774572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王津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D3A5AEB-8EDD-4A8B-95AA-334BB22C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042" y="1986975"/>
            <a:ext cx="28777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latin typeface="华文彩云" panose="02010800040101010101" pitchFamily="2" charset="-122"/>
                <a:ea typeface="华文彩云" panose="02010800040101010101" pitchFamily="2" charset="-122"/>
                <a:sym typeface="微软雅黑" panose="020B0503020204020204" pitchFamily="34" charset="-122"/>
              </a:rPr>
              <a:t>卷积神经网络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7519D-01E2-4044-80F6-50E46128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BA78D-261F-44F5-813F-9A07EEBEA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不同的滤波器来提取信号序列中的不同特征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9A4C32-B0F4-4D4D-A091-BCFC9886B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67603"/>
            <a:ext cx="7550500" cy="1981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D7BDA6-4B6F-43E0-A655-8F871EBB9134}"/>
              </a:ext>
            </a:extLst>
          </p:cNvPr>
          <p:cNvSpPr/>
          <p:nvPr/>
        </p:nvSpPr>
        <p:spPr>
          <a:xfrm>
            <a:off x="2057400" y="31002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低频信息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A30B93-98AE-4C80-A675-804B87984B29}"/>
              </a:ext>
            </a:extLst>
          </p:cNvPr>
          <p:cNvSpPr/>
          <p:nvPr/>
        </p:nvSpPr>
        <p:spPr>
          <a:xfrm>
            <a:off x="5943600" y="31488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高频信息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E3A037-A692-42E2-8732-D411251C0E46}"/>
                  </a:ext>
                </a:extLst>
              </p:cNvPr>
              <p:cNvSpPr/>
              <p:nvPr/>
            </p:nvSpPr>
            <p:spPr>
              <a:xfrm>
                <a:off x="4229100" y="3657263"/>
                <a:ext cx="4403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 ′′(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) = 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 + 1) + 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 − 1) − 2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TIX Two Math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E3A037-A692-42E2-8732-D411251C0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3657263"/>
                <a:ext cx="4403770" cy="369332"/>
              </a:xfrm>
              <a:prstGeom prst="rect">
                <a:avLst/>
              </a:prstGeom>
              <a:blipFill>
                <a:blip r:embed="rId3"/>
                <a:stretch>
                  <a:fillRect r="-2078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9F324D2-0079-4B98-8A34-51A819C39032}"/>
              </a:ext>
            </a:extLst>
          </p:cNvPr>
          <p:cNvSpPr/>
          <p:nvPr/>
        </p:nvSpPr>
        <p:spPr>
          <a:xfrm>
            <a:off x="5524500" y="40265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二阶微分</a:t>
            </a:r>
          </a:p>
        </p:txBody>
      </p:sp>
    </p:spTree>
    <p:extLst>
      <p:ext uri="{BB962C8B-B14F-4D97-AF65-F5344CB8AC3E}">
        <p14:creationId xmlns:p14="http://schemas.microsoft.com/office/powerpoint/2010/main" val="8839954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F5690-C410-48FE-A21B-4D8C340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03E2C-1E8B-4CD7-9E52-E55AAC8C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引入滤波器的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滑动步长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零填充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966F10-9CEF-4537-803F-860306F53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" y="1348740"/>
            <a:ext cx="6172200" cy="19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4650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2BE8C-5DFF-4973-9ED2-E4AE6C67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20BAFF-3246-4812-8B7D-9C16993FD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STIX Two Math" panose="02020603050405020304" pitchFamily="18" charset="0"/>
              </a:rPr>
              <a:t>窄卷积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，两端不补零 𝑃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0 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，卷积后输出长度为 𝑀 − 𝐾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+ 1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STIX Two Math" panose="02020603050405020304" pitchFamily="18" charset="0"/>
              </a:rPr>
              <a:t>宽卷积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STIX Two Math" panose="02020603050405020304" pitchFamily="18" charset="0"/>
              </a:rPr>
              <a:t>等宽卷积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=(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Times New Roman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1)/2 </a:t>
            </a:r>
            <a:r>
              <a:rPr lang="zh-CN" altLang="en-US" dirty="0">
                <a:latin typeface="Times New Roman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endParaRPr lang="en-US" altLang="zh-CN" dirty="0">
              <a:latin typeface="Times New Roman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</a:t>
            </a:r>
            <a:r>
              <a:rPr lang="zh-CN" altLang="en-US" dirty="0">
                <a:solidFill>
                  <a:srgbClr val="FF0000"/>
                </a:solidFill>
              </a:rPr>
              <a:t>窄卷积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</a:t>
            </a:r>
            <a:r>
              <a:rPr lang="zh-CN" altLang="en-US" dirty="0">
                <a:solidFill>
                  <a:srgbClr val="FF0000"/>
                </a:solidFill>
              </a:rPr>
              <a:t>等宽卷积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4567199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696020" y="2857637"/>
            <a:ext cx="28777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卷积神经网络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2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39483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40C4D-86E5-4429-89B0-9B44E54E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180C4-B187-42C2-A8F9-04543E97C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4DA17-F004-4677-B962-F2030970A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241" y="1543563"/>
            <a:ext cx="2085975" cy="2284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08BD59-4508-414B-9B14-A567EFB3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9" y="1402953"/>
            <a:ext cx="3910519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08952A-8137-4C5B-A65D-3797BA59A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67720"/>
            <a:ext cx="2754438" cy="844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9167E6-C3D7-4649-B008-CB1830C08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47" y="3078949"/>
            <a:ext cx="4969445" cy="18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18971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C22DA-7FA9-4C3B-BD69-855ACF63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4" name="内容占位符 3" descr="屏幕剪辑">
            <a:extLst>
              <a:ext uri="{FF2B5EF4-FFF2-40B4-BE49-F238E27FC236}">
                <a16:creationId xmlns:a16="http://schemas.microsoft.com/office/drawing/2014/main" id="{0BF12167-F9B1-4659-A1FB-B14286257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66" y="625475"/>
            <a:ext cx="4702393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42820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F7D71-4873-4292-8704-FB4250AC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C7A78-62EF-459B-92BE-BC404ABE0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A965A0C-B96C-4039-BCB6-A11D4577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845" y="2685883"/>
            <a:ext cx="1882673" cy="1815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55C94D-0823-4F01-88D0-F85B8AE1F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226" y="2728914"/>
            <a:ext cx="1491649" cy="1695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8CD304-C262-4612-BA22-1E99022BA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845" y="577377"/>
            <a:ext cx="1765857" cy="17298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AFC0E9-4C45-4F68-B304-2258B0593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854" y="516858"/>
            <a:ext cx="1726268" cy="18906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AEA381-0BBA-40CE-91AB-9ECC21C40156}"/>
              </a:ext>
            </a:extLst>
          </p:cNvPr>
          <p:cNvSpPr txBox="1"/>
          <p:nvPr/>
        </p:nvSpPr>
        <p:spPr>
          <a:xfrm>
            <a:off x="1441981" y="234022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7B43B0-BDD4-4B72-9EC6-EF40D8B3C4D4}"/>
              </a:ext>
            </a:extLst>
          </p:cNvPr>
          <p:cNvSpPr txBox="1"/>
          <p:nvPr/>
        </p:nvSpPr>
        <p:spPr>
          <a:xfrm>
            <a:off x="5963845" y="228799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21E313-6322-4A02-B15B-45C6B26D45C7}"/>
              </a:ext>
            </a:extLst>
          </p:cNvPr>
          <p:cNvSpPr txBox="1"/>
          <p:nvPr/>
        </p:nvSpPr>
        <p:spPr>
          <a:xfrm>
            <a:off x="1441979" y="448295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F53817-D86E-403C-A5C0-754D02AC7337}"/>
              </a:ext>
            </a:extLst>
          </p:cNvPr>
          <p:cNvSpPr txBox="1"/>
          <p:nvPr/>
        </p:nvSpPr>
        <p:spPr>
          <a:xfrm>
            <a:off x="5933702" y="448295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421273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121B2-8762-47B2-BF54-B54BE5AF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C4EA7-B9EB-4B7A-AEFC-8F08C6F49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F7229755-8C18-42B1-A5C9-AB6FCE1E3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974" y="1120140"/>
            <a:ext cx="3722150" cy="35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37310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904B7-8552-4814-A21A-E0CA1539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互相关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F4CF3-F0FB-4358-A9A5-AC9AF1EE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计算卷积需要进行卷积核</a:t>
            </a:r>
            <a:r>
              <a:rPr lang="zh-CN" altLang="en-US" dirty="0">
                <a:solidFill>
                  <a:srgbClr val="FF0000"/>
                </a:solidFill>
              </a:rPr>
              <a:t>翻转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卷积操作的目标：</a:t>
            </a:r>
            <a:r>
              <a:rPr lang="zh-CN" altLang="en-US" dirty="0">
                <a:solidFill>
                  <a:srgbClr val="FF0000"/>
                </a:solidFill>
              </a:rPr>
              <a:t>提取特征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>
                <a:solidFill>
                  <a:srgbClr val="FF0000"/>
                </a:solidFill>
              </a:rPr>
              <a:t>翻转是不必要的！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互相关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77228D-7E14-43E8-B881-8193FCA0EAD6}"/>
              </a:ext>
            </a:extLst>
          </p:cNvPr>
          <p:cNvSpPr/>
          <p:nvPr/>
        </p:nvSpPr>
        <p:spPr>
          <a:xfrm>
            <a:off x="2827020" y="42560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除非特别声明，卷积一般指“互相关”。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1578D-A1C4-446E-96CB-32CF675080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20" y="2811780"/>
            <a:ext cx="5089258" cy="10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949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45B67-E28D-41BA-8783-B14FD80A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99E83-4D8B-434C-AB5F-D753206BF7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）：图像经过卷积后得到的特征。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卷积核看成一个特征提取器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卷积层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99E83-4D8B-434C-AB5F-D753206BF7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004105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 bwMode="auto">
          <a:xfrm>
            <a:off x="1195070" y="2238375"/>
            <a:ext cx="3886835" cy="400050"/>
            <a:chOff x="6255321" y="1264843"/>
            <a:chExt cx="3419123" cy="774704"/>
          </a:xfrm>
          <a:solidFill>
            <a:srgbClr val="8FAADC"/>
          </a:solidFill>
        </p:grpSpPr>
        <p:sp>
          <p:nvSpPr>
            <p:cNvPr id="34" name="圆角矩形 26"/>
            <p:cNvSpPr/>
            <p:nvPr/>
          </p:nvSpPr>
          <p:spPr>
            <a:xfrm>
              <a:off x="6255321" y="1304094"/>
              <a:ext cx="3419123" cy="65821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卷积神经网络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273700" y="1264843"/>
              <a:ext cx="3396934" cy="77470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b="681"/>
          <a:stretch>
            <a:fillRect/>
          </a:stretch>
        </p:blipFill>
        <p:spPr>
          <a:xfrm>
            <a:off x="3605982" y="7379"/>
            <a:ext cx="5538018" cy="1600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圆角矩形 24"/>
          <p:cNvSpPr/>
          <p:nvPr/>
        </p:nvSpPr>
        <p:spPr>
          <a:xfrm>
            <a:off x="353484" y="162189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216831" y="1628257"/>
            <a:ext cx="3866132" cy="400150"/>
            <a:chOff x="6274658" y="1378056"/>
            <a:chExt cx="3419123" cy="598634"/>
          </a:xfrm>
          <a:solidFill>
            <a:srgbClr val="8FAADC"/>
          </a:solidFill>
        </p:grpSpPr>
        <p:sp>
          <p:nvSpPr>
            <p:cNvPr id="15" name="圆角矩形 26"/>
            <p:cNvSpPr/>
            <p:nvPr/>
          </p:nvSpPr>
          <p:spPr>
            <a:xfrm>
              <a:off x="6274658" y="1421414"/>
              <a:ext cx="3419123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卷积操作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489421" y="1378056"/>
              <a:ext cx="3070913" cy="59863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</a:p>
          </p:txBody>
        </p:sp>
      </p:grpSp>
      <p:sp>
        <p:nvSpPr>
          <p:cNvPr id="32" name="圆角矩形 24"/>
          <p:cNvSpPr/>
          <p:nvPr/>
        </p:nvSpPr>
        <p:spPr>
          <a:xfrm>
            <a:off x="353484" y="2233075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圆角矩形 24"/>
          <p:cNvSpPr/>
          <p:nvPr/>
        </p:nvSpPr>
        <p:spPr>
          <a:xfrm>
            <a:off x="353484" y="285497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1087755" y="2834005"/>
            <a:ext cx="3995420" cy="403225"/>
            <a:chOff x="6122090" y="1637603"/>
            <a:chExt cx="3536856" cy="583791"/>
          </a:xfrm>
          <a:solidFill>
            <a:srgbClr val="8FAADC"/>
          </a:solidFill>
        </p:grpSpPr>
        <p:sp>
          <p:nvSpPr>
            <p:cNvPr id="38" name="圆角矩形 26"/>
            <p:cNvSpPr/>
            <p:nvPr/>
          </p:nvSpPr>
          <p:spPr>
            <a:xfrm>
              <a:off x="6239823" y="1637603"/>
              <a:ext cx="3419123" cy="58379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其他卷积种类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122090" y="1669858"/>
              <a:ext cx="3419123" cy="534398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24"/>
          <p:cNvSpPr/>
          <p:nvPr/>
        </p:nvSpPr>
        <p:spPr>
          <a:xfrm>
            <a:off x="353484" y="3494507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1205865" y="3479800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42" name="圆角矩形 26"/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典型的卷积网络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24">
            <a:extLst>
              <a:ext uri="{FF2B5EF4-FFF2-40B4-BE49-F238E27FC236}">
                <a16:creationId xmlns:a16="http://schemas.microsoft.com/office/drawing/2014/main" id="{61CA047C-2EC0-4A15-98CC-13729D11C75B}"/>
              </a:ext>
            </a:extLst>
          </p:cNvPr>
          <p:cNvSpPr/>
          <p:nvPr/>
        </p:nvSpPr>
        <p:spPr>
          <a:xfrm>
            <a:off x="353484" y="4114201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1813AB-B937-4F74-AE00-9B5E0C5B1062}"/>
              </a:ext>
            </a:extLst>
          </p:cNvPr>
          <p:cNvGrpSpPr/>
          <p:nvPr/>
        </p:nvGrpSpPr>
        <p:grpSpPr bwMode="auto">
          <a:xfrm>
            <a:off x="1205865" y="4099494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21" name="圆角矩形 26">
              <a:extLst>
                <a:ext uri="{FF2B5EF4-FFF2-40B4-BE49-F238E27FC236}">
                  <a16:creationId xmlns:a16="http://schemas.microsoft.com/office/drawing/2014/main" id="{C578D76E-85D2-4298-8F5E-42D813CA84C8}"/>
                </a:ext>
              </a:extLst>
            </p:cNvPr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CIFAR</a:t>
              </a:r>
              <a:endParaRPr lang="zh-CN" altLang="en-US" sz="20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483F688-47C0-4984-9E18-39F947F36165}"/>
                </a:ext>
              </a:extLst>
            </p:cNvPr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0" y="-2060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0" y="-2060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0" y="-2060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5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0" y="-2060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73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0" y="-2060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32" grpId="0" animBg="1"/>
      <p:bldP spid="32" grpId="1" animBg="1"/>
      <p:bldP spid="32" grpId="2" animBg="1"/>
      <p:bldP spid="36" grpId="0" animBg="1"/>
      <p:bldP spid="36" grpId="1" animBg="1"/>
      <p:bldP spid="36" grpId="2" animBg="1"/>
      <p:bldP spid="40" grpId="0" animBg="1"/>
      <p:bldP spid="40" grpId="1" animBg="1"/>
      <p:bldP spid="40" grpId="2" animBg="1"/>
      <p:bldP spid="19" grpId="0" animBg="1"/>
      <p:bldP spid="19" grpId="1" animBg="1"/>
      <p:bldP spid="19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F82C8-94A9-483F-B456-5D7C554A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845811A-D7E0-4EAE-B6FB-F45C0F1C6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03" y="680870"/>
            <a:ext cx="4278198" cy="23949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5C4E5-B81A-4843-B494-9F004C1C7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02" y="3309624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3142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00598-7A1B-4CD5-AC05-622456C2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图像二维卷积运算过程</a:t>
            </a:r>
          </a:p>
        </p:txBody>
      </p:sp>
      <p:pic>
        <p:nvPicPr>
          <p:cNvPr id="4" name="Picture 2" descr="C:\Users\zero\Desktop\讲习班\tensorflow\image\2d\3d.gif">
            <a:extLst>
              <a:ext uri="{FF2B5EF4-FFF2-40B4-BE49-F238E27FC236}">
                <a16:creationId xmlns:a16="http://schemas.microsoft.com/office/drawing/2014/main" id="{4F6DA298-6083-4AB1-85DB-556180D56CB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24" y="671195"/>
            <a:ext cx="4027752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53299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7858B-6875-4BD2-BAAB-4D50AA60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FEFC8E-1083-4034-9937-C562CF37A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FC056B-5434-41B6-8137-749763F1C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46" y="1143000"/>
            <a:ext cx="5979006" cy="243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9F4FBF-A04B-4F4D-AE01-64B53E5AC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3638123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45339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D6C49-5D84-413A-8225-93BFFA5F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DFBBC-0744-485C-9BD1-3289BC19A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296D89-6A92-45F7-A9B1-50B3E36A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77" y="1463040"/>
            <a:ext cx="6166846" cy="34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5799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F956C-136C-4399-BA0A-5082850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A9495-99F1-49BC-ACEF-8235FDCEA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 algn="just"/>
            <a:r>
              <a:rPr lang="zh-CN" altLang="en-US" sz="1800" dirty="0">
                <a:latin typeface="Times New Roman" panose="02020603050405020304" pitchFamily="18" charset="0"/>
              </a:rPr>
              <a:t>一个卷积块为连续</a:t>
            </a:r>
            <a:r>
              <a:rPr lang="en-US" altLang="zh-CN" sz="1800" i="1" dirty="0">
                <a:latin typeface="Times New Roman" panose="02020603050405020304" pitchFamily="18" charset="0"/>
              </a:rPr>
              <a:t>M </a:t>
            </a:r>
            <a:r>
              <a:rPr lang="zh-CN" altLang="en-US" sz="1800" dirty="0">
                <a:latin typeface="Times New Roman" panose="02020603050405020304" pitchFamily="18" charset="0"/>
              </a:rPr>
              <a:t>个卷积层和</a:t>
            </a:r>
            <a:r>
              <a:rPr lang="en-US" altLang="zh-CN" sz="1800" i="1" dirty="0">
                <a:latin typeface="Times New Roman" panose="02020603050405020304" pitchFamily="18" charset="0"/>
              </a:rPr>
              <a:t>b</a:t>
            </a:r>
            <a:r>
              <a:rPr lang="zh-CN" altLang="en-US" sz="1800" dirty="0">
                <a:latin typeface="Times New Roman" panose="02020603050405020304" pitchFamily="18" charset="0"/>
              </a:rPr>
              <a:t>个汇聚层（</a:t>
            </a:r>
            <a:r>
              <a:rPr lang="en-US" altLang="zh-CN" sz="1800" dirty="0">
                <a:latin typeface="Times New Roman" panose="02020603050405020304" pitchFamily="18" charset="0"/>
              </a:rPr>
              <a:t>M</a:t>
            </a:r>
            <a:r>
              <a:rPr lang="zh-CN" altLang="en-US" sz="1800" dirty="0">
                <a:latin typeface="Times New Roman" panose="02020603050405020304" pitchFamily="18" charset="0"/>
              </a:rPr>
              <a:t>通常设置为</a:t>
            </a:r>
            <a:r>
              <a:rPr lang="en-US" altLang="zh-CN" sz="1800" dirty="0">
                <a:latin typeface="Times New Roman" panose="02020603050405020304" pitchFamily="18" charset="0"/>
              </a:rPr>
              <a:t>2 ∼ 5</a:t>
            </a:r>
            <a:r>
              <a:rPr lang="zh-CN" altLang="en-US" sz="1800" dirty="0"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</a:rPr>
              <a:t>b</a:t>
            </a:r>
            <a:r>
              <a:rPr lang="zh-CN" altLang="en-US" sz="1800" dirty="0">
                <a:latin typeface="Times New Roman" panose="02020603050405020304" pitchFamily="18" charset="0"/>
              </a:rPr>
              <a:t>为</a:t>
            </a:r>
            <a:r>
              <a:rPr lang="en-US" altLang="zh-CN" sz="1800" dirty="0">
                <a:latin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Times New Roman" panose="02020603050405020304" pitchFamily="18" charset="0"/>
              </a:rPr>
              <a:t>或</a:t>
            </a:r>
            <a:r>
              <a:rPr lang="en-US" altLang="zh-CN" sz="1800" dirty="0"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</a:rPr>
              <a:t>）。一个卷积网络中可以堆叠</a:t>
            </a:r>
            <a:r>
              <a:rPr lang="en-US" altLang="zh-CN" sz="1800" i="1" dirty="0">
                <a:latin typeface="Times New Roman" panose="02020603050405020304" pitchFamily="18" charset="0"/>
              </a:rPr>
              <a:t>N </a:t>
            </a:r>
            <a:r>
              <a:rPr lang="zh-CN" altLang="en-US" sz="1800" dirty="0">
                <a:latin typeface="Times New Roman" panose="02020603050405020304" pitchFamily="18" charset="0"/>
              </a:rPr>
              <a:t>个连续的卷积块，然后在接着</a:t>
            </a:r>
            <a:r>
              <a:rPr lang="en-US" altLang="zh-CN" sz="1800" i="1" dirty="0">
                <a:latin typeface="Times New Roman" panose="02020603050405020304" pitchFamily="18" charset="0"/>
              </a:rPr>
              <a:t>K</a:t>
            </a: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</a:rPr>
              <a:t>个全连接层（</a:t>
            </a:r>
            <a:r>
              <a:rPr lang="en-US" altLang="zh-CN" sz="1800" i="1" dirty="0">
                <a:latin typeface="Times New Roman" panose="02020603050405020304" pitchFamily="18" charset="0"/>
              </a:rPr>
              <a:t>N</a:t>
            </a: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</a:rPr>
              <a:t>的取值区间比较大，比如</a:t>
            </a:r>
            <a:r>
              <a:rPr lang="en-US" altLang="zh-CN" sz="1800" dirty="0">
                <a:latin typeface="Times New Roman" panose="02020603050405020304" pitchFamily="18" charset="0"/>
              </a:rPr>
              <a:t>1 ∼ 100</a:t>
            </a:r>
            <a:r>
              <a:rPr lang="zh-CN" altLang="en-US" sz="1800" dirty="0">
                <a:latin typeface="Times New Roman" panose="02020603050405020304" pitchFamily="18" charset="0"/>
              </a:rPr>
              <a:t>或者更大；</a:t>
            </a:r>
            <a:r>
              <a:rPr lang="en-US" altLang="zh-CN" sz="1800" i="1" dirty="0">
                <a:latin typeface="Times New Roman" panose="02020603050405020304" pitchFamily="18" charset="0"/>
              </a:rPr>
              <a:t>K</a:t>
            </a:r>
            <a:r>
              <a:rPr lang="zh-CN" altLang="en-US" sz="1800" dirty="0">
                <a:latin typeface="Times New Roman" panose="02020603050405020304" pitchFamily="18" charset="0"/>
              </a:rPr>
              <a:t>一般为</a:t>
            </a:r>
            <a:r>
              <a:rPr lang="en-US" altLang="zh-CN" sz="1800" dirty="0">
                <a:latin typeface="Times New Roman" panose="02020603050405020304" pitchFamily="18" charset="0"/>
              </a:rPr>
              <a:t>0 ∼ 2</a:t>
            </a:r>
            <a:r>
              <a:rPr lang="zh-CN" altLang="en-US" sz="1800" dirty="0">
                <a:latin typeface="Times New Roman" panose="02020603050405020304" pitchFamily="18" charset="0"/>
              </a:rPr>
              <a:t>）。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17237A-B2C9-4E6F-BEAB-D5CE5B304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2065020"/>
            <a:ext cx="7620213" cy="1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93271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AB557-F304-41C4-A4E5-CBAD65DD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295E8-63AD-4820-9355-83558F47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1985</a:t>
            </a:r>
            <a:r>
              <a:rPr lang="zh-CN" altLang="en-US" dirty="0"/>
              <a:t>年，</a:t>
            </a:r>
            <a:r>
              <a:rPr lang="en-US" altLang="zh-CN" dirty="0" err="1"/>
              <a:t>Rumelhart</a:t>
            </a:r>
            <a:r>
              <a:rPr lang="zh-CN" altLang="en-US" dirty="0"/>
              <a:t>和</a:t>
            </a:r>
            <a:r>
              <a:rPr lang="en-US" altLang="zh-CN" dirty="0"/>
              <a:t>Hinton</a:t>
            </a:r>
            <a:r>
              <a:rPr lang="zh-CN" altLang="en-US" dirty="0"/>
              <a:t>等人提出了后向传播（</a:t>
            </a:r>
            <a:r>
              <a:rPr lang="en-US" altLang="zh-CN" dirty="0"/>
              <a:t>Back Propagation</a:t>
            </a:r>
            <a:r>
              <a:rPr lang="zh-CN" altLang="en-US" dirty="0"/>
              <a:t>，</a:t>
            </a:r>
            <a:r>
              <a:rPr lang="en-US" altLang="zh-CN" dirty="0"/>
              <a:t>BP</a:t>
            </a:r>
            <a:r>
              <a:rPr lang="zh-CN" altLang="en-US" dirty="0"/>
              <a:t>）算法（也有说</a:t>
            </a:r>
            <a:r>
              <a:rPr lang="en-US" altLang="zh-CN" dirty="0"/>
              <a:t>1986</a:t>
            </a:r>
            <a:r>
              <a:rPr lang="zh-CN" altLang="en-US" dirty="0"/>
              <a:t>年的，指的是他们另一篇</a:t>
            </a:r>
            <a:r>
              <a:rPr lang="en-US" altLang="zh-CN" dirty="0"/>
              <a:t>paper</a:t>
            </a:r>
            <a:r>
              <a:rPr lang="zh-CN" altLang="en-US" dirty="0"/>
              <a:t>：</a:t>
            </a:r>
            <a:r>
              <a:rPr lang="en-US" altLang="zh-CN" dirty="0"/>
              <a:t>Learning representations by back-propagating errors)</a:t>
            </a:r>
            <a:r>
              <a:rPr lang="zh-CN" altLang="en-US" dirty="0"/>
              <a:t>，使得神经网络的训练变得简单可行，这篇文章在</a:t>
            </a:r>
            <a:r>
              <a:rPr lang="en-US" altLang="zh-CN" dirty="0"/>
              <a:t>Google Scholar</a:t>
            </a:r>
            <a:r>
              <a:rPr lang="zh-CN" altLang="en-US" dirty="0"/>
              <a:t>上的引用次数达到了</a:t>
            </a:r>
            <a:r>
              <a:rPr lang="en-US" altLang="zh-CN" dirty="0"/>
              <a:t>25165</a:t>
            </a:r>
            <a:r>
              <a:rPr lang="zh-CN" altLang="en-US" dirty="0"/>
              <a:t>多次，目前还是比</a:t>
            </a:r>
            <a:r>
              <a:rPr lang="en-US" altLang="zh-CN" dirty="0"/>
              <a:t>Cortes</a:t>
            </a:r>
            <a:r>
              <a:rPr lang="zh-CN" altLang="en-US" dirty="0"/>
              <a:t>和</a:t>
            </a:r>
            <a:r>
              <a:rPr lang="en-US" altLang="zh-CN" dirty="0" err="1"/>
              <a:t>Vapnic</a:t>
            </a:r>
            <a:r>
              <a:rPr lang="zh-CN" altLang="en-US" dirty="0"/>
              <a:t>的</a:t>
            </a:r>
            <a:r>
              <a:rPr lang="en-US" altLang="zh-CN" dirty="0"/>
              <a:t>Support-Vector Networks</a:t>
            </a:r>
            <a:r>
              <a:rPr lang="zh-CN" altLang="en-US" dirty="0"/>
              <a:t>稍落后一点，不过以</a:t>
            </a:r>
            <a:r>
              <a:rPr lang="en-US" altLang="zh-CN" dirty="0"/>
              <a:t>Deep Learning</a:t>
            </a:r>
            <a:r>
              <a:rPr lang="zh-CN" altLang="en-US" dirty="0"/>
              <a:t>最近的发展劲头来看，超越指日可待。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0E55E-33D6-48EB-87FA-C21290DF8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90" y="3079369"/>
            <a:ext cx="677322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06316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D3F2C-195A-4A42-BDE6-BEB49EA8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07BA4-F3B1-4555-A445-1749DF130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几年后，</a:t>
            </a:r>
            <a:r>
              <a:rPr lang="en-US" altLang="zh-CN" dirty="0" err="1"/>
              <a:t>LeCun</a:t>
            </a:r>
            <a:r>
              <a:rPr lang="zh-CN" altLang="en-US" dirty="0"/>
              <a:t>利用</a:t>
            </a:r>
            <a:r>
              <a:rPr lang="en-US" altLang="zh-CN" dirty="0"/>
              <a:t>BP</a:t>
            </a:r>
            <a:r>
              <a:rPr lang="zh-CN" altLang="en-US" dirty="0"/>
              <a:t>算法来训练多层神经网络</a:t>
            </a:r>
            <a:r>
              <a:rPr lang="en-US" altLang="zh-CN" dirty="0" err="1"/>
              <a:t>LeNet</a:t>
            </a:r>
            <a:r>
              <a:rPr lang="zh-CN" altLang="en-US" dirty="0"/>
              <a:t>用于识别手写邮政编码</a:t>
            </a:r>
            <a:r>
              <a:rPr lang="en-US" altLang="zh-CN" baseline="30000" dirty="0"/>
              <a:t>[1]</a:t>
            </a:r>
            <a:r>
              <a:rPr lang="zh-CN" altLang="en-US" dirty="0"/>
              <a:t>，这个工作就是</a:t>
            </a:r>
            <a:r>
              <a:rPr lang="en-US" altLang="zh-CN" dirty="0"/>
              <a:t>CNN</a:t>
            </a:r>
            <a:r>
              <a:rPr lang="zh-CN" altLang="en-US" dirty="0"/>
              <a:t>的开山之作，多处用到了</a:t>
            </a:r>
            <a:r>
              <a:rPr lang="en-US" altLang="zh-CN" dirty="0"/>
              <a:t>5*5</a:t>
            </a:r>
            <a:r>
              <a:rPr lang="zh-CN" altLang="en-US" dirty="0"/>
              <a:t>的卷积核，但在这篇文章中</a:t>
            </a:r>
            <a:r>
              <a:rPr lang="en-US" altLang="zh-CN" dirty="0" err="1"/>
              <a:t>LeCun</a:t>
            </a:r>
            <a:r>
              <a:rPr lang="zh-CN" altLang="en-US" dirty="0"/>
              <a:t>只是说把</a:t>
            </a:r>
            <a:r>
              <a:rPr lang="en-US" altLang="zh-CN" dirty="0"/>
              <a:t>5*5</a:t>
            </a:r>
            <a:r>
              <a:rPr lang="zh-CN" altLang="en-US" dirty="0"/>
              <a:t>的相邻区域作为感受野，并未提及卷积或卷积神经网络。关于</a:t>
            </a:r>
            <a:r>
              <a:rPr lang="en-US" altLang="zh-CN" dirty="0"/>
              <a:t>CNN</a:t>
            </a:r>
            <a:r>
              <a:rPr lang="zh-CN" altLang="en-US" dirty="0"/>
              <a:t>最原始的雏形感兴趣的读者也可以关注一下文献</a:t>
            </a:r>
            <a:r>
              <a:rPr lang="en-US" altLang="zh-CN" baseline="30000" dirty="0"/>
              <a:t>[2]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99BF82-ECEA-4236-9958-DA9274039D98}"/>
              </a:ext>
            </a:extLst>
          </p:cNvPr>
          <p:cNvSpPr txBox="1"/>
          <p:nvPr/>
        </p:nvSpPr>
        <p:spPr>
          <a:xfrm>
            <a:off x="384354" y="2765083"/>
            <a:ext cx="8507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solidFill>
                  <a:srgbClr val="000000"/>
                </a:solidFill>
                <a:latin typeface="Times" panose="02020603060405020304" pitchFamily="18" charset="0"/>
              </a:rPr>
              <a:t>[1] Y. </a:t>
            </a:r>
            <a:r>
              <a:rPr lang="en-US" altLang="zh-CN" sz="1600" dirty="0" err="1">
                <a:solidFill>
                  <a:srgbClr val="000000"/>
                </a:solidFill>
                <a:latin typeface="Times" panose="02020603060405020304" pitchFamily="18" charset="0"/>
              </a:rPr>
              <a:t>LeCun</a:t>
            </a:r>
            <a:r>
              <a:rPr lang="en-US" altLang="zh-CN" sz="1600" dirty="0">
                <a:solidFill>
                  <a:srgbClr val="000000"/>
                </a:solidFill>
                <a:latin typeface="Times" panose="02020603060405020304" pitchFamily="18" charset="0"/>
              </a:rPr>
              <a:t> , B. </a:t>
            </a:r>
            <a:r>
              <a:rPr lang="en-US" altLang="zh-CN" sz="1600" dirty="0" err="1">
                <a:solidFill>
                  <a:srgbClr val="000000"/>
                </a:solidFill>
                <a:latin typeface="Times" panose="02020603060405020304" pitchFamily="18" charset="0"/>
              </a:rPr>
              <a:t>Boser</a:t>
            </a:r>
            <a:r>
              <a:rPr lang="en-US" altLang="zh-CN" sz="1600" dirty="0">
                <a:solidFill>
                  <a:srgbClr val="000000"/>
                </a:solidFill>
                <a:latin typeface="Times" panose="02020603060405020304" pitchFamily="18" charset="0"/>
              </a:rPr>
              <a:t> , J. S. </a:t>
            </a:r>
            <a:r>
              <a:rPr lang="en-US" altLang="zh-CN" sz="1600" dirty="0" err="1">
                <a:solidFill>
                  <a:srgbClr val="000000"/>
                </a:solidFill>
                <a:latin typeface="Times" panose="02020603060405020304" pitchFamily="18" charset="0"/>
              </a:rPr>
              <a:t>Denker</a:t>
            </a:r>
            <a:r>
              <a:rPr lang="en-US" altLang="zh-CN" sz="1600" dirty="0">
                <a:solidFill>
                  <a:srgbClr val="000000"/>
                </a:solidFill>
                <a:latin typeface="Times" panose="02020603060405020304" pitchFamily="18" charset="0"/>
              </a:rPr>
              <a:t> , D. Henderson , R. E. Howard , W. Hubbard and L. D. </a:t>
            </a:r>
            <a:r>
              <a:rPr lang="en-US" altLang="zh-CN" sz="1600" dirty="0" err="1">
                <a:solidFill>
                  <a:srgbClr val="000000"/>
                </a:solidFill>
                <a:latin typeface="Times" panose="02020603060405020304" pitchFamily="18" charset="0"/>
              </a:rPr>
              <a:t>Jackel</a:t>
            </a:r>
            <a:r>
              <a:rPr lang="en-US" altLang="zh-CN" sz="1600" dirty="0">
                <a:solidFill>
                  <a:srgbClr val="000000"/>
                </a:solidFill>
                <a:latin typeface="Times" panose="02020603060405020304" pitchFamily="18" charset="0"/>
              </a:rPr>
              <a:t>, “Backpropagation applied to handwritten zip code recognition”, Neural Computation, vol. 1, no. 4, pp. 541-551, 1989.</a:t>
            </a:r>
          </a:p>
          <a:p>
            <a:pPr algn="just"/>
            <a:endParaRPr lang="en-US" altLang="zh-CN" sz="1600" dirty="0">
              <a:solidFill>
                <a:srgbClr val="000000"/>
              </a:solidFill>
              <a:latin typeface="Times" panose="02020603060405020304" pitchFamily="18" charset="0"/>
            </a:endParaRPr>
          </a:p>
          <a:p>
            <a:pPr algn="just"/>
            <a:r>
              <a:rPr lang="en-US" altLang="zh-CN" sz="1600" dirty="0">
                <a:solidFill>
                  <a:srgbClr val="000000"/>
                </a:solidFill>
                <a:latin typeface="Times" panose="02020603060405020304" pitchFamily="18" charset="0"/>
              </a:rPr>
              <a:t>[2] K. Fukushima. </a:t>
            </a:r>
            <a:r>
              <a:rPr lang="en-US" altLang="zh-CN" sz="1600" dirty="0" err="1">
                <a:solidFill>
                  <a:srgbClr val="000000"/>
                </a:solidFill>
                <a:latin typeface="Times" panose="02020603060405020304" pitchFamily="18" charset="0"/>
              </a:rPr>
              <a:t>Neocognitron</a:t>
            </a:r>
            <a:r>
              <a:rPr lang="en-US" altLang="zh-CN" sz="1600" dirty="0">
                <a:solidFill>
                  <a:srgbClr val="000000"/>
                </a:solidFill>
                <a:latin typeface="Times" panose="02020603060405020304" pitchFamily="18" charset="0"/>
              </a:rPr>
              <a:t>: A self-organizing neural network model for a mechanism of pattern recognition unaffected by shift in position. Biological Cybernetics, 36(4): 93-202, 1980.</a:t>
            </a:r>
            <a:endParaRPr lang="zh-CN" altLang="en-US" sz="1600" dirty="0">
              <a:latin typeface="Times" panose="0202060306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85454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DDE9F-7653-404E-8B60-386CF767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>
            <a:extLst>
              <a:ext uri="{FF2B5EF4-FFF2-40B4-BE49-F238E27FC236}">
                <a16:creationId xmlns:a16="http://schemas.microsoft.com/office/drawing/2014/main" id="{C014F52D-552F-49D8-B76F-90BB5CA48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305" y="784469"/>
            <a:ext cx="8524875" cy="400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516879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3FA92-E78B-4BDA-9516-01643393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4DCE4-FDA2-47A5-A797-83BD6E8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2150" y="835335"/>
            <a:ext cx="8524875" cy="408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222034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696024" y="2857637"/>
            <a:ext cx="28777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其他卷积种类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2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11661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3150183" y="2790522"/>
            <a:ext cx="198002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卷积操作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30008-22EC-4331-9246-C92AC074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转置卷积</a:t>
            </a:r>
            <a:r>
              <a:rPr lang="en-US" altLang="zh-CN" dirty="0"/>
              <a:t>/</a:t>
            </a:r>
            <a:r>
              <a:rPr lang="zh-CN" altLang="en-US" dirty="0"/>
              <a:t>微步卷积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AA63B-30A7-4D9C-B663-3528B5D83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</a:p>
          <a:p>
            <a:endParaRPr lang="zh-CN" altLang="en-US" dirty="0"/>
          </a:p>
        </p:txBody>
      </p:sp>
      <p:pic>
        <p:nvPicPr>
          <p:cNvPr id="4" name="Picture 4" descr="https://nndl.github.io/v/cnn-no_padding_strides.gif">
            <a:extLst>
              <a:ext uri="{FF2B5EF4-FFF2-40B4-BE49-F238E27FC236}">
                <a16:creationId xmlns:a16="http://schemas.microsoft.com/office/drawing/2014/main" id="{8ABC8451-00EE-484C-841A-C4F4AE2BF2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462100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nndl.github.io/v/cnn-no_padding_strides_transposed.gif">
            <a:extLst>
              <a:ext uri="{FF2B5EF4-FFF2-40B4-BE49-F238E27FC236}">
                <a16:creationId xmlns:a16="http://schemas.microsoft.com/office/drawing/2014/main" id="{E1068627-8045-4F4D-B896-5F8A7FC604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1" y="1309699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640084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66A9E-78C1-4301-BC84-64220048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EBBCC-7177-478C-8D17-03CA13D73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25289"/>
            <a:ext cx="4506070" cy="4121188"/>
          </a:xfrm>
        </p:spPr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  <a:p>
            <a:endParaRPr lang="zh-CN" altLang="en-US" dirty="0"/>
          </a:p>
        </p:txBody>
      </p:sp>
      <p:pic>
        <p:nvPicPr>
          <p:cNvPr id="4" name="Picture 2" descr="https://nndl.github.io/v/cnn-dilation-in_7_out_3.gif">
            <a:extLst>
              <a:ext uri="{FF2B5EF4-FFF2-40B4-BE49-F238E27FC236}">
                <a16:creationId xmlns:a16="http://schemas.microsoft.com/office/drawing/2014/main" id="{32F09436-8351-4D8A-9980-3F4AA1C828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733" y="0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nndl.github.io/v/cnn-dilation.gif">
            <a:extLst>
              <a:ext uri="{FF2B5EF4-FFF2-40B4-BE49-F238E27FC236}">
                <a16:creationId xmlns:a16="http://schemas.microsoft.com/office/drawing/2014/main" id="{738D5874-0BA0-4B98-9A06-4B0219B769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9" y="2542334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44351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471599" y="2857637"/>
            <a:ext cx="3326553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典型的卷积网络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2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92279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41BA5-A2D9-4E13-B1DE-0D66C4FD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AE3BC-D365-4ED9-AA93-7BA2D4D40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274059CE-0498-476E-B337-53BF3E523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612877"/>
            <a:ext cx="7135905" cy="2133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F94BDA-CA4B-46D1-B8C1-57C06DF49E35}"/>
              </a:ext>
            </a:extLst>
          </p:cNvPr>
          <p:cNvSpPr txBox="1"/>
          <p:nvPr/>
        </p:nvSpPr>
        <p:spPr>
          <a:xfrm>
            <a:off x="5105400" y="19270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0C11C81-E6D1-474F-A4DB-9B4DF82B6059}"/>
              </a:ext>
            </a:extLst>
          </p:cNvPr>
          <p:cNvCxnSpPr>
            <a:endCxn id="5" idx="2"/>
          </p:cNvCxnSpPr>
          <p:nvPr/>
        </p:nvCxnSpPr>
        <p:spPr>
          <a:xfrm flipV="1">
            <a:off x="5181601" y="2296409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878762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D3571-3112-46CB-AC53-9B67E2D5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E51D9-5AB4-4040-AFCB-A978ADF4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最早的</a:t>
            </a:r>
            <a:r>
              <a:rPr lang="en-US" altLang="zh-CN" dirty="0"/>
              <a:t>Deep Learning</a:t>
            </a:r>
            <a:r>
              <a:rPr lang="zh-CN" altLang="en-US" dirty="0"/>
              <a:t>概念被提出来的时候，其实所指的并不是</a:t>
            </a:r>
            <a:r>
              <a:rPr lang="en-US" altLang="zh-CN" dirty="0"/>
              <a:t>CNN</a:t>
            </a:r>
            <a:r>
              <a:rPr lang="zh-CN" altLang="en-US" dirty="0"/>
              <a:t>，最早是指所提出来的限制波茨曼机（</a:t>
            </a:r>
            <a:r>
              <a:rPr lang="en-US" altLang="zh-CN" dirty="0"/>
              <a:t>Restricted Boltzmann Machine</a:t>
            </a:r>
            <a:r>
              <a:rPr lang="zh-CN" altLang="en-US" dirty="0"/>
              <a:t>）、深度致信网络（</a:t>
            </a:r>
            <a:r>
              <a:rPr lang="en-US" altLang="zh-CN" dirty="0"/>
              <a:t>Deep Believe Net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当时有流传的段子是</a:t>
            </a:r>
            <a:r>
              <a:rPr lang="en-US" altLang="zh-CN" dirty="0"/>
              <a:t>Hinton</a:t>
            </a:r>
            <a:r>
              <a:rPr lang="zh-CN" altLang="en-US" dirty="0"/>
              <a:t>的学生在台上讲</a:t>
            </a:r>
            <a:r>
              <a:rPr lang="en-US" altLang="zh-CN" dirty="0"/>
              <a:t>paper</a:t>
            </a:r>
            <a:r>
              <a:rPr lang="zh-CN" altLang="en-US" dirty="0"/>
              <a:t>时，台下的机器学习大牛们不屑一顾，质问你们的东西有理论推导吗？有数学基础吗？搞得过</a:t>
            </a:r>
            <a:r>
              <a:rPr lang="en-US" altLang="zh-CN" dirty="0"/>
              <a:t>SVM</a:t>
            </a:r>
            <a:r>
              <a:rPr lang="zh-CN" altLang="en-US" dirty="0"/>
              <a:t>之类吗？回头来看，就算是真的，大牛们也确实不算无理取闹，是骡子是马拉出来遛遛，不要光提个概念。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 时间终于到了</a:t>
            </a:r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/>
              <a:t>Hinton</a:t>
            </a:r>
            <a:r>
              <a:rPr lang="zh-CN" altLang="en-US" dirty="0"/>
              <a:t>的学生</a:t>
            </a:r>
            <a:r>
              <a:rPr lang="en-US" altLang="zh-CN" dirty="0"/>
              <a:t>Alex </a:t>
            </a:r>
            <a:r>
              <a:rPr lang="en-US" altLang="zh-CN" dirty="0" err="1"/>
              <a:t>Krizhevsky</a:t>
            </a:r>
            <a:r>
              <a:rPr lang="zh-CN" altLang="en-US" dirty="0"/>
              <a:t>在寝室用</a:t>
            </a:r>
            <a:r>
              <a:rPr lang="en-US" altLang="zh-CN" dirty="0"/>
              <a:t>GPU</a:t>
            </a:r>
            <a:r>
              <a:rPr lang="zh-CN" altLang="en-US" dirty="0"/>
              <a:t>死磕了一个</a:t>
            </a:r>
            <a:r>
              <a:rPr lang="en-US" altLang="zh-CN" dirty="0"/>
              <a:t>Deep Learning</a:t>
            </a:r>
            <a:r>
              <a:rPr lang="zh-CN" altLang="en-US" dirty="0"/>
              <a:t>模型，一举摘下了视觉领域竞赛</a:t>
            </a:r>
            <a:r>
              <a:rPr lang="en-US" altLang="zh-CN" dirty="0"/>
              <a:t>ILSVRC 2012</a:t>
            </a:r>
            <a:r>
              <a:rPr lang="zh-CN" altLang="en-US" dirty="0"/>
              <a:t>的桂冠，在百万量级的</a:t>
            </a:r>
            <a:r>
              <a:rPr lang="en-US" altLang="zh-CN" dirty="0"/>
              <a:t>ImageNet</a:t>
            </a:r>
            <a:r>
              <a:rPr lang="zh-CN" altLang="en-US" dirty="0"/>
              <a:t>数据集合上，效果大幅度超过传统的方法，从传统的</a:t>
            </a:r>
            <a:r>
              <a:rPr lang="en-US" altLang="zh-CN" dirty="0"/>
              <a:t>70%</a:t>
            </a:r>
            <a:r>
              <a:rPr lang="zh-CN" altLang="en-US" dirty="0"/>
              <a:t>多提升到</a:t>
            </a:r>
            <a:r>
              <a:rPr lang="en-US" altLang="zh-CN" dirty="0"/>
              <a:t>80%</a:t>
            </a:r>
            <a:r>
              <a:rPr lang="zh-CN" altLang="en-US" dirty="0"/>
              <a:t>多。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774824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226BE-597A-47EF-B74F-76E4F1B5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382DEE-C130-4097-8FD8-F73CF5522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</a:t>
            </a:r>
            <a:endParaRPr lang="en-US" altLang="zh-CN" dirty="0"/>
          </a:p>
          <a:p>
            <a:pPr lvl="2"/>
            <a:r>
              <a:rPr lang="zh-CN" altLang="en-US" dirty="0"/>
              <a:t>首次使用了很多现代深度卷积网络的一些技术方法</a:t>
            </a:r>
            <a:endParaRPr lang="en-US" altLang="zh-CN" dirty="0"/>
          </a:p>
          <a:p>
            <a:pPr lvl="3"/>
            <a:r>
              <a:rPr lang="zh-CN" altLang="en-US" dirty="0"/>
              <a:t>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03DC71-2D8F-4101-B9D4-28E03B4B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59" y="2842070"/>
            <a:ext cx="7148223" cy="23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22113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CD488-DE23-4D29-BE94-DF712531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E73C7-1749-4F25-B285-4B1411AA2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这从天而降的</a:t>
            </a:r>
            <a:r>
              <a:rPr lang="en-US" altLang="zh-CN" dirty="0" err="1"/>
              <a:t>AlexNet</a:t>
            </a:r>
            <a:r>
              <a:rPr lang="zh-CN" altLang="en-US" dirty="0"/>
              <a:t>为何能耐如此之大？有三个很重要的原因：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大量数据，</a:t>
            </a:r>
            <a:r>
              <a:rPr lang="en-US" altLang="zh-CN" dirty="0"/>
              <a:t>Deep Learning</a:t>
            </a:r>
            <a:r>
              <a:rPr lang="zh-CN" altLang="en-US" dirty="0"/>
              <a:t>领域应该感谢李飞飞团队搞出来如此大的标注数据集合</a:t>
            </a:r>
            <a:r>
              <a:rPr lang="en-US" altLang="zh-CN" dirty="0"/>
              <a:t>ImageNet</a:t>
            </a:r>
            <a:r>
              <a:rPr lang="zh-CN" altLang="en-US" dirty="0"/>
              <a:t>；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GPU</a:t>
            </a:r>
            <a:r>
              <a:rPr lang="zh-CN" altLang="en-US" dirty="0"/>
              <a:t>，这种高度并行的计算神器确实助了洪荒之力，没有神器在手，</a:t>
            </a:r>
            <a:r>
              <a:rPr lang="en-US" altLang="zh-CN" dirty="0"/>
              <a:t>Alex</a:t>
            </a:r>
            <a:r>
              <a:rPr lang="zh-CN" altLang="en-US" dirty="0"/>
              <a:t>估计不敢搞太复杂的模型；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算法的改进，包括网络变深、数据增强、</a:t>
            </a:r>
            <a:r>
              <a:rPr lang="en-US" altLang="zh-CN" dirty="0"/>
              <a:t>ReLU</a:t>
            </a:r>
            <a:r>
              <a:rPr lang="zh-CN" altLang="en-US" dirty="0"/>
              <a:t>、</a:t>
            </a:r>
            <a:r>
              <a:rPr lang="en-US" altLang="zh-CN" dirty="0"/>
              <a:t>Dropout</a:t>
            </a:r>
            <a:r>
              <a:rPr lang="zh-CN" altLang="en-US" dirty="0"/>
              <a:t>等，这个后面后详细介绍。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437295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33F52-A145-4294-8AA9-94D6260D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479E6-6E4B-43DC-83B7-84E37FB56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换个视角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1A9160-7CC4-4E5B-8D72-8BB64A6F2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52" y="625289"/>
            <a:ext cx="2891616" cy="442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46547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1AEA1-421D-44B7-B945-FA327003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6EA4E-F228-41E1-829F-1E4FEB21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00F250-667C-426C-A70A-9A4B557F8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95" y="1444113"/>
            <a:ext cx="2725505" cy="1647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3FAE22-151A-4F5B-AD19-B85F9F241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95" y="3436761"/>
            <a:ext cx="2725505" cy="1659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19F572-949C-4786-B301-3A8A5C9F6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0" y="1444113"/>
            <a:ext cx="1057484" cy="16475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43195E-B6B1-4C64-9D75-262D3C0CE2CE}"/>
              </a:ext>
            </a:extLst>
          </p:cNvPr>
          <p:cNvSpPr/>
          <p:nvPr/>
        </p:nvSpPr>
        <p:spPr>
          <a:xfrm>
            <a:off x="1223584" y="1020565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水平翻转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A9E58C-D8CE-481A-BDA6-A5659DA40315}"/>
              </a:ext>
            </a:extLst>
          </p:cNvPr>
          <p:cNvSpPr/>
          <p:nvPr/>
        </p:nvSpPr>
        <p:spPr>
          <a:xfrm>
            <a:off x="1310213" y="3091685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颜色、光照变换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156C57-368D-4399-A9D9-74036A382BD0}"/>
              </a:ext>
            </a:extLst>
          </p:cNvPr>
          <p:cNvSpPr/>
          <p:nvPr/>
        </p:nvSpPr>
        <p:spPr>
          <a:xfrm>
            <a:off x="5698450" y="1020565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随机裁剪、平移变换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25517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25F85-F81E-416B-83DF-BE25FC6B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7051150" cy="453221"/>
          </a:xfrm>
        </p:spPr>
        <p:txBody>
          <a:bodyPr/>
          <a:lstStyle/>
          <a:p>
            <a:r>
              <a:rPr lang="en-US" altLang="zh-CN" sz="2400" dirty="0"/>
              <a:t>ImageNet Competition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FB691-8B4C-4DDB-9B49-57CFB5CB5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9EDBFC8-DDAB-4DB9-82CC-7DDAECC2C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261" y="1161902"/>
            <a:ext cx="7359600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7091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79F3E-5E1D-4AA0-B1B1-FD0F446D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87B5DF-8647-4662-8C4F-CFB50EF5F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</a:t>
            </a:r>
            <a:r>
              <a:rPr lang="zh-CN" altLang="en-US" dirty="0">
                <a:solidFill>
                  <a:srgbClr val="FF0000"/>
                </a:solidFill>
              </a:rPr>
              <a:t>局部不变性特征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全连接前馈网络</a:t>
            </a:r>
            <a:r>
              <a:rPr lang="zh-CN" altLang="en-US" dirty="0">
                <a:solidFill>
                  <a:srgbClr val="FF0000"/>
                </a:solidFill>
              </a:rPr>
              <a:t>很难提取这些局部不变特征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1C2FA4EE-E654-4F02-8134-37A681965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00" y="1204470"/>
            <a:ext cx="4320682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7783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1DEDA-5E73-4F49-93C0-73CC8032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ImageNet Competition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065C06-D343-4F7F-A8ED-FEFE6D2A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从此，</a:t>
            </a:r>
            <a:r>
              <a:rPr lang="en-US" altLang="zh-CN" dirty="0"/>
              <a:t>Deep Learning</a:t>
            </a:r>
            <a:r>
              <a:rPr lang="zh-CN" altLang="en-US" dirty="0"/>
              <a:t>一发不可收拾，</a:t>
            </a:r>
            <a:r>
              <a:rPr lang="en-US" altLang="zh-CN" dirty="0"/>
              <a:t>ILSVRC</a:t>
            </a:r>
            <a:r>
              <a:rPr lang="zh-CN" altLang="en-US" dirty="0"/>
              <a:t>每年都不断被</a:t>
            </a:r>
            <a:r>
              <a:rPr lang="en-US" altLang="zh-CN" dirty="0"/>
              <a:t>Deep Learning</a:t>
            </a:r>
            <a:r>
              <a:rPr lang="zh-CN" altLang="en-US" dirty="0"/>
              <a:t>刷榜，如图</a:t>
            </a:r>
            <a:r>
              <a:rPr lang="en-US" altLang="zh-CN" dirty="0"/>
              <a:t>1</a:t>
            </a:r>
            <a:r>
              <a:rPr lang="zh-CN" altLang="en-US" dirty="0"/>
              <a:t>所示，随着模型变得越来越深，</a:t>
            </a:r>
            <a:r>
              <a:rPr lang="en-US" altLang="zh-CN" dirty="0"/>
              <a:t>Top-5</a:t>
            </a:r>
            <a:r>
              <a:rPr lang="zh-CN" altLang="en-US" dirty="0"/>
              <a:t>的错误率也越来越低，目前降到了</a:t>
            </a:r>
            <a:r>
              <a:rPr lang="en-US" altLang="zh-CN" dirty="0"/>
              <a:t>3.5%</a:t>
            </a:r>
            <a:r>
              <a:rPr lang="zh-CN" altLang="en-US" dirty="0"/>
              <a:t>附近，而在同样的</a:t>
            </a:r>
            <a:r>
              <a:rPr lang="en-US" altLang="zh-CN" dirty="0"/>
              <a:t>ImageNet</a:t>
            </a:r>
            <a:r>
              <a:rPr lang="zh-CN" altLang="en-US" dirty="0"/>
              <a:t>数据集合上，人眼的辨识错误率大概在</a:t>
            </a:r>
            <a:r>
              <a:rPr lang="en-US" altLang="zh-CN" dirty="0"/>
              <a:t>5.1%</a:t>
            </a:r>
            <a:r>
              <a:rPr lang="zh-CN" altLang="en-US" dirty="0"/>
              <a:t>，也就是目前的</a:t>
            </a:r>
            <a:r>
              <a:rPr lang="en-US" altLang="zh-CN" dirty="0"/>
              <a:t>Deep Learning</a:t>
            </a:r>
            <a:r>
              <a:rPr lang="zh-CN" altLang="en-US" dirty="0"/>
              <a:t>模型的识别能力已经超过了人眼。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967FC0-D06F-460A-8B94-82FF4304F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48" y="2508939"/>
            <a:ext cx="4692752" cy="25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7616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585E1-5429-47B0-A510-8BC516BF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DCEDB8-BA6D-4CCD-B423-5974A140A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20" y="740675"/>
            <a:ext cx="4048160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16607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738E1-2B03-4238-B02C-6675FA83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ABF91F-A53B-4F58-B390-F9814229E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25289"/>
            <a:ext cx="4269850" cy="4121188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很好地继承了</a:t>
            </a:r>
            <a:r>
              <a:rPr lang="en-US" altLang="zh-CN" dirty="0" err="1"/>
              <a:t>AlexNet</a:t>
            </a:r>
            <a:r>
              <a:rPr lang="zh-CN" altLang="en-US" dirty="0"/>
              <a:t>的衣钵，一个字：深，两个字：更深。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BDE22B-5CF4-4874-85AF-440DD5849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93" y="516857"/>
            <a:ext cx="1200761" cy="44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19071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83DC8-7850-48CE-8592-5131AC0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7CC96-4F18-49A7-B877-247DB9502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7EBA22-F381-46AD-90B0-63A3060ED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49" y="2286943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498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5BFE9-E135-4C57-9B52-2497CE83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428FC-F29B-480A-9061-D67A3D724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在卷积网络中，如何设置卷积层的卷积核大小是一个十分关键的问题。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Inception</a:t>
            </a:r>
            <a:r>
              <a:rPr lang="zh-CN" altLang="en-US" dirty="0"/>
              <a:t>网络中，一个卷积层包含多个不同大小的卷积操作，称为</a:t>
            </a:r>
            <a:r>
              <a:rPr lang="en-US" altLang="zh-CN" dirty="0"/>
              <a:t>Inception</a:t>
            </a:r>
            <a:r>
              <a:rPr lang="zh-CN" altLang="en-US" dirty="0"/>
              <a:t>模块。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模块同时使用</a:t>
            </a:r>
            <a:r>
              <a:rPr lang="en-US" altLang="zh-CN" dirty="0"/>
              <a:t>1 × 1</a:t>
            </a:r>
            <a:r>
              <a:rPr lang="zh-CN" altLang="en-US" dirty="0"/>
              <a:t>、</a:t>
            </a:r>
            <a:r>
              <a:rPr lang="en-US" altLang="zh-CN" dirty="0"/>
              <a:t>3 × 3</a:t>
            </a:r>
            <a:r>
              <a:rPr lang="zh-CN" altLang="en-US" dirty="0"/>
              <a:t>、</a:t>
            </a:r>
            <a:r>
              <a:rPr lang="en-US" altLang="zh-CN" dirty="0"/>
              <a:t>5 × 5</a:t>
            </a:r>
            <a:r>
              <a:rPr lang="zh-CN" altLang="en-US" dirty="0"/>
              <a:t>等不同大小的卷积核，并将得到的特征映射在深度上拼接（堆叠）起来作为输出特征映射。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8D5D6FED-2495-400E-A056-D63373E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497274"/>
            <a:ext cx="4562972" cy="21918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CA67E5-8B90-4CC2-83CB-DD2AF6A1079C}"/>
              </a:ext>
            </a:extLst>
          </p:cNvPr>
          <p:cNvSpPr/>
          <p:nvPr/>
        </p:nvSpPr>
        <p:spPr>
          <a:xfrm>
            <a:off x="5067300" y="256794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632364999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C7BB8-E71C-4401-B5D1-3DEE48A6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1FE711-1098-44E2-8165-530FD05A0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4" name="Picture 2" descr="这里写图片描述">
            <a:extLst>
              <a:ext uri="{FF2B5EF4-FFF2-40B4-BE49-F238E27FC236}">
                <a16:creationId xmlns:a16="http://schemas.microsoft.com/office/drawing/2014/main" id="{F032F34F-E57A-49CD-A257-7D2531DA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1" y="1619720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这里写图片描述">
            <a:extLst>
              <a:ext uri="{FF2B5EF4-FFF2-40B4-BE49-F238E27FC236}">
                <a16:creationId xmlns:a16="http://schemas.microsoft.com/office/drawing/2014/main" id="{DA46A154-0FC4-4EBF-AC4C-8D60FD702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21" y="1179554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846182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06920-0334-464E-8C1E-6CF50AF8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A2731E-3203-4DFE-9CA2-9B6FF7A8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残差网络（</a:t>
            </a:r>
            <a:r>
              <a:rPr lang="en-US" altLang="zh-CN" sz="2000" dirty="0"/>
              <a:t>Residual Network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ResNet</a:t>
            </a:r>
            <a:r>
              <a:rPr lang="zh-CN" altLang="en-US" sz="2000" dirty="0"/>
              <a:t>）是通过给非线性的卷积层增加</a:t>
            </a:r>
            <a:r>
              <a:rPr lang="zh-CN" altLang="en-US" sz="2000" dirty="0">
                <a:solidFill>
                  <a:srgbClr val="FF0000"/>
                </a:solidFill>
              </a:rPr>
              <a:t>直连边</a:t>
            </a:r>
            <a:r>
              <a:rPr lang="zh-CN" altLang="en-US" sz="2000" dirty="0"/>
              <a:t>的方式来提高信息的传播效率。</a:t>
            </a:r>
            <a:endParaRPr lang="en-US" altLang="zh-CN" sz="2000" dirty="0"/>
          </a:p>
          <a:p>
            <a:r>
              <a:rPr lang="zh-CN" altLang="en-US" sz="2000" dirty="0"/>
              <a:t>假设在一个深度网络中，我们期望一个非线性单元（可以为一层或多层的卷积层）</a:t>
            </a:r>
            <a:r>
              <a:rPr lang="en-US" altLang="zh-CN" sz="2000" dirty="0"/>
              <a:t>f(</a:t>
            </a:r>
            <a:r>
              <a:rPr lang="en-US" altLang="zh-CN" sz="2000" dirty="0" err="1"/>
              <a:t>x,θ</a:t>
            </a:r>
            <a:r>
              <a:rPr lang="en-US" altLang="zh-CN" sz="2000" dirty="0"/>
              <a:t>)</a:t>
            </a:r>
            <a:r>
              <a:rPr lang="zh-CN" altLang="en-US" sz="2000" dirty="0"/>
              <a:t>去逼近一个目标函数为</a:t>
            </a:r>
            <a:r>
              <a:rPr lang="en-US" altLang="zh-CN" sz="2000" dirty="0"/>
              <a:t>h(x)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将目标函数拆分成两部分：</a:t>
            </a:r>
            <a:r>
              <a:rPr lang="zh-CN" altLang="en-US" sz="2000" dirty="0">
                <a:solidFill>
                  <a:srgbClr val="FF0000"/>
                </a:solidFill>
              </a:rPr>
              <a:t>恒等函数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残差函数</a:t>
            </a:r>
            <a:endParaRPr lang="zh-CN" altLang="en-US" sz="2000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3579A266-D54D-4272-AF14-93C09B8E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61" y="304038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A4F33D5A-870D-4098-8AE6-7D95B783B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60" y="372038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95C2021-3228-4B60-9E41-F6BC1740A642}"/>
              </a:ext>
            </a:extLst>
          </p:cNvPr>
          <p:cNvCxnSpPr>
            <a:endCxn id="5" idx="1"/>
          </p:cNvCxnSpPr>
          <p:nvPr/>
        </p:nvCxnSpPr>
        <p:spPr>
          <a:xfrm>
            <a:off x="5419494" y="3720390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65590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B2596-643D-4A26-8BB6-8611F91A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6" name="内容占位符 5" descr="屏幕剪辑">
            <a:extLst>
              <a:ext uri="{FF2B5EF4-FFF2-40B4-BE49-F238E27FC236}">
                <a16:creationId xmlns:a16="http://schemas.microsoft.com/office/drawing/2014/main" id="{BF0A055D-C493-4C69-87C9-3AD77D49F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43" y="69985"/>
            <a:ext cx="2477714" cy="2537508"/>
          </a:xfrm>
          <a:prstGeom prst="rect">
            <a:avLst/>
          </a:prstGeom>
        </p:spPr>
      </p:pic>
      <p:pic>
        <p:nvPicPr>
          <p:cNvPr id="7" name="Picture 2" descr="http://caffecn.cn/uploads/answer/20160126/fd0cbb9c88c7347e655456edf4549c7c.JPG">
            <a:extLst>
              <a:ext uri="{FF2B5EF4-FFF2-40B4-BE49-F238E27FC236}">
                <a16:creationId xmlns:a16="http://schemas.microsoft.com/office/drawing/2014/main" id="{D57B8660-4874-4727-B9F3-95A59FF90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83" y="2607493"/>
            <a:ext cx="7012034" cy="247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682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44466-D494-4BA1-B451-A352747D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8BEAF-4103-49AD-8DAC-3191CDB8A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5478E1-AD5B-4D5E-8A8F-79B7D4A51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52" y="1555157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76669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04A40-D4CF-4F74-B0D9-5B4635CA8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n</a:t>
            </a:r>
            <a:r>
              <a:rPr lang="en-US" altLang="zh-CN" dirty="0"/>
              <a:t>-gram</a:t>
            </a:r>
            <a:r>
              <a:rPr lang="zh-CN" altLang="en-US" dirty="0"/>
              <a:t>特征与卷积</a:t>
            </a:r>
          </a:p>
        </p:txBody>
      </p:sp>
      <p:pic>
        <p:nvPicPr>
          <p:cNvPr id="6" name="内容占位符 5" descr="屏幕剪辑">
            <a:extLst>
              <a:ext uri="{FF2B5EF4-FFF2-40B4-BE49-F238E27FC236}">
                <a16:creationId xmlns:a16="http://schemas.microsoft.com/office/drawing/2014/main" id="{3AB0B9FD-99E0-4565-BC7D-E9E7C1DDD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22" y="884687"/>
            <a:ext cx="5772956" cy="26578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05D9BE-DA39-4F16-8F81-F5A636999592}"/>
              </a:ext>
            </a:extLst>
          </p:cNvPr>
          <p:cNvSpPr txBox="1"/>
          <p:nvPr/>
        </p:nvSpPr>
        <p:spPr>
          <a:xfrm>
            <a:off x="2786896" y="391036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extLst>
      <p:ext uri="{BB962C8B-B14F-4D97-AF65-F5344CB8AC3E}">
        <p14:creationId xmlns:p14="http://schemas.microsoft.com/office/powerpoint/2010/main" val="23617364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30689-2402-4B5C-98DC-A558ADE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神经网络训练的难点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06968-8F1E-4D09-A1AA-A832D52E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梯度消失</a:t>
            </a:r>
            <a:endParaRPr lang="en-US" altLang="zh-CN" dirty="0"/>
          </a:p>
          <a:p>
            <a:pPr lvl="1"/>
            <a:r>
              <a:rPr lang="zh-CN" altLang="en-US" dirty="0"/>
              <a:t>误差反向传播的递推为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参数爆炸，带来过拟合风险</a:t>
            </a:r>
            <a:endParaRPr lang="en-US" altLang="zh-CN" dirty="0"/>
          </a:p>
          <a:p>
            <a:pPr lvl="1"/>
            <a:r>
              <a:rPr lang="zh-CN" altLang="en-US" dirty="0"/>
              <a:t>每两层神经网络间的参数量为</a:t>
            </a:r>
            <a:endParaRPr lang="en-US" altLang="zh-CN" dirty="0"/>
          </a:p>
          <a:p>
            <a:pPr lvl="1"/>
            <a:r>
              <a:rPr lang="zh-CN" altLang="en-US" dirty="0"/>
              <a:t>模型规模越大，参数越多，就更容易过拟合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低效的激活函数</a:t>
            </a:r>
            <a:endParaRPr lang="en-US" altLang="zh-CN" dirty="0"/>
          </a:p>
          <a:p>
            <a:pPr lvl="1"/>
            <a:r>
              <a:rPr lang="en-US" altLang="zh-CN" dirty="0"/>
              <a:t>sigmoid</a:t>
            </a:r>
            <a:r>
              <a:rPr lang="zh-CN" altLang="en-US" dirty="0"/>
              <a:t>、</a:t>
            </a:r>
            <a:r>
              <a:rPr lang="en-US" altLang="zh-CN" dirty="0"/>
              <a:t>tanh</a:t>
            </a:r>
            <a:r>
              <a:rPr lang="zh-CN" altLang="en-US" dirty="0"/>
              <a:t>等求导递推繁琐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F62CA66-0C77-4DBD-B585-51A1322D4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318428"/>
              </p:ext>
            </p:extLst>
          </p:nvPr>
        </p:nvGraphicFramePr>
        <p:xfrm>
          <a:off x="4112260" y="2030730"/>
          <a:ext cx="1066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3" imgW="1066680" imgH="419040" progId="Equation.DSMT4">
                  <p:embed/>
                </p:oleObj>
              </mc:Choice>
              <mc:Fallback>
                <p:oleObj name="Equation" r:id="rId3" imgW="10666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2260" y="2030730"/>
                        <a:ext cx="1066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156BB3E-C076-4E39-9AA0-75CF3ECF1B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199127"/>
              </p:ext>
            </p:extLst>
          </p:nvPr>
        </p:nvGraphicFramePr>
        <p:xfrm>
          <a:off x="3552190" y="750780"/>
          <a:ext cx="4076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5" imgW="4076640" imgH="914400" progId="Equation.DSMT4">
                  <p:embed/>
                </p:oleObj>
              </mc:Choice>
              <mc:Fallback>
                <p:oleObj name="Equation" r:id="rId5" imgW="407664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2190" y="750780"/>
                        <a:ext cx="4076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42892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E764D-A425-423B-9F0F-8B9A5DC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18D1284-56FD-4847-B9D1-E6597DA76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191" y="864869"/>
            <a:ext cx="4305618" cy="30454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2EC95E-6165-46D2-BAD2-BB35225453F1}"/>
              </a:ext>
            </a:extLst>
          </p:cNvPr>
          <p:cNvSpPr txBox="1"/>
          <p:nvPr/>
        </p:nvSpPr>
        <p:spPr>
          <a:xfrm>
            <a:off x="3672840" y="404779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文本处理的一维卷积</a:t>
            </a:r>
          </a:p>
        </p:txBody>
      </p:sp>
    </p:spTree>
    <p:extLst>
      <p:ext uri="{BB962C8B-B14F-4D97-AF65-F5344CB8AC3E}">
        <p14:creationId xmlns:p14="http://schemas.microsoft.com/office/powerpoint/2010/main" val="3083266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5049C-82A7-4118-8FF7-8CE9331C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C8649BF-01FB-4096-A499-AAD80C54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5" y="624502"/>
            <a:ext cx="8524875" cy="36658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BCCBDB-8885-41DC-8D91-CC4578DAEC24}"/>
              </a:ext>
            </a:extLst>
          </p:cNvPr>
          <p:cNvSpPr/>
          <p:nvPr/>
        </p:nvSpPr>
        <p:spPr>
          <a:xfrm>
            <a:off x="678181" y="4257388"/>
            <a:ext cx="82480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9342371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17DB1-6820-46C9-89C5-1839271C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4" name="Picture 4" descr="C:\Users\zero\Desktop\讲习班\tensorflow\image\sentiment\111.jpg">
            <a:extLst>
              <a:ext uri="{FF2B5EF4-FFF2-40B4-BE49-F238E27FC236}">
                <a16:creationId xmlns:a16="http://schemas.microsoft.com/office/drawing/2014/main" id="{F255B219-CFF3-4286-AA8D-7826FA036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701" y="1233526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6">
            <a:extLst>
              <a:ext uri="{FF2B5EF4-FFF2-40B4-BE49-F238E27FC236}">
                <a16:creationId xmlns:a16="http://schemas.microsoft.com/office/drawing/2014/main" id="{4F0E2339-F4E9-4883-966A-DB2ED9AC8FB8}"/>
              </a:ext>
            </a:extLst>
          </p:cNvPr>
          <p:cNvSpPr/>
          <p:nvPr/>
        </p:nvSpPr>
        <p:spPr>
          <a:xfrm>
            <a:off x="3999558" y="84370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6" name="圆角矩形 10">
            <a:extLst>
              <a:ext uri="{FF2B5EF4-FFF2-40B4-BE49-F238E27FC236}">
                <a16:creationId xmlns:a16="http://schemas.microsoft.com/office/drawing/2014/main" id="{BCCCA6A6-4727-4B2E-96E6-F18EE775B39E}"/>
              </a:ext>
            </a:extLst>
          </p:cNvPr>
          <p:cNvSpPr/>
          <p:nvPr/>
        </p:nvSpPr>
        <p:spPr>
          <a:xfrm>
            <a:off x="2609521" y="84672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7" name="圆角矩形 11">
            <a:extLst>
              <a:ext uri="{FF2B5EF4-FFF2-40B4-BE49-F238E27FC236}">
                <a16:creationId xmlns:a16="http://schemas.microsoft.com/office/drawing/2014/main" id="{B7829AB9-B374-4261-8AA2-5CF888631201}"/>
              </a:ext>
            </a:extLst>
          </p:cNvPr>
          <p:cNvSpPr/>
          <p:nvPr/>
        </p:nvSpPr>
        <p:spPr>
          <a:xfrm>
            <a:off x="4819465" y="84672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8" name="圆角矩形 12">
            <a:extLst>
              <a:ext uri="{FF2B5EF4-FFF2-40B4-BE49-F238E27FC236}">
                <a16:creationId xmlns:a16="http://schemas.microsoft.com/office/drawing/2014/main" id="{8AC4B8E1-6589-4A96-8931-5BEE499C7BDD}"/>
              </a:ext>
            </a:extLst>
          </p:cNvPr>
          <p:cNvSpPr/>
          <p:nvPr/>
        </p:nvSpPr>
        <p:spPr>
          <a:xfrm>
            <a:off x="5581161" y="84370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9" name="圆角矩形 13">
            <a:extLst>
              <a:ext uri="{FF2B5EF4-FFF2-40B4-BE49-F238E27FC236}">
                <a16:creationId xmlns:a16="http://schemas.microsoft.com/office/drawing/2014/main" id="{2BE4C09B-8BB6-407F-8681-7FD167CF358C}"/>
              </a:ext>
            </a:extLst>
          </p:cNvPr>
          <p:cNvSpPr/>
          <p:nvPr/>
        </p:nvSpPr>
        <p:spPr>
          <a:xfrm>
            <a:off x="6429827" y="84672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0" name="圆角矩形 15">
            <a:extLst>
              <a:ext uri="{FF2B5EF4-FFF2-40B4-BE49-F238E27FC236}">
                <a16:creationId xmlns:a16="http://schemas.microsoft.com/office/drawing/2014/main" id="{F9E38517-B6E2-4860-A78B-DEF3B71233EF}"/>
              </a:ext>
            </a:extLst>
          </p:cNvPr>
          <p:cNvSpPr/>
          <p:nvPr/>
        </p:nvSpPr>
        <p:spPr>
          <a:xfrm>
            <a:off x="5909057" y="117159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1" name="圆角矩形 16">
            <a:extLst>
              <a:ext uri="{FF2B5EF4-FFF2-40B4-BE49-F238E27FC236}">
                <a16:creationId xmlns:a16="http://schemas.microsoft.com/office/drawing/2014/main" id="{544AB856-5931-4101-8A8D-2EAED0B04A54}"/>
              </a:ext>
            </a:extLst>
          </p:cNvPr>
          <p:cNvSpPr/>
          <p:nvPr/>
        </p:nvSpPr>
        <p:spPr>
          <a:xfrm>
            <a:off x="6468404" y="117159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2" name="Picture 2" descr="C:\Users\zero\Desktop\讲习班\tensorflow\image\mr.gif">
            <a:extLst>
              <a:ext uri="{FF2B5EF4-FFF2-40B4-BE49-F238E27FC236}">
                <a16:creationId xmlns:a16="http://schemas.microsoft.com/office/drawing/2014/main" id="{4C197FF3-8669-4737-8887-B50051FFE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88" y="124669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圆角矩形 5">
            <a:extLst>
              <a:ext uri="{FF2B5EF4-FFF2-40B4-BE49-F238E27FC236}">
                <a16:creationId xmlns:a16="http://schemas.microsoft.com/office/drawing/2014/main" id="{6FDA84DF-3C47-48FA-802C-5D2FA39B9DD1}"/>
              </a:ext>
            </a:extLst>
          </p:cNvPr>
          <p:cNvSpPr/>
          <p:nvPr/>
        </p:nvSpPr>
        <p:spPr>
          <a:xfrm>
            <a:off x="3748816" y="1187689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4" name="圆角矩形 18">
            <a:extLst>
              <a:ext uri="{FF2B5EF4-FFF2-40B4-BE49-F238E27FC236}">
                <a16:creationId xmlns:a16="http://schemas.microsoft.com/office/drawing/2014/main" id="{66215791-0809-4071-8487-00C4D014F3FE}"/>
              </a:ext>
            </a:extLst>
          </p:cNvPr>
          <p:cNvSpPr/>
          <p:nvPr/>
        </p:nvSpPr>
        <p:spPr>
          <a:xfrm>
            <a:off x="2244363" y="118768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0364AB3F-24A0-44E4-8FFC-71890467BCFD}"/>
              </a:ext>
            </a:extLst>
          </p:cNvPr>
          <p:cNvSpPr/>
          <p:nvPr/>
        </p:nvSpPr>
        <p:spPr>
          <a:xfrm>
            <a:off x="5060391" y="117159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548770045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5062B-8DEE-457B-A8C1-53A541E5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D7CE51F-341A-4B14-935A-6D0C93484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25" y="625475"/>
            <a:ext cx="8524875" cy="4121150"/>
          </a:xfrm>
        </p:spPr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90169E-D4CE-473A-A6A2-2C8574D42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87" y="12192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73920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3876B-8EEC-4AB8-8096-D13A1D15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AlphaGo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590E0D-335D-4565-9C89-B9FCD9EB1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3520" y="1374515"/>
            <a:ext cx="5824220" cy="26562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ED72D3-12B3-497D-86A0-4149261F37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6782" y="0"/>
            <a:ext cx="4277218" cy="13347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1EC9D1-7588-4B15-8C32-DF87FF556FB4}"/>
              </a:ext>
            </a:extLst>
          </p:cNvPr>
          <p:cNvSpPr txBox="1"/>
          <p:nvPr/>
        </p:nvSpPr>
        <p:spPr>
          <a:xfrm>
            <a:off x="823963" y="4156534"/>
            <a:ext cx="4575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分布式系统：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1202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个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CPU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176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块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GPU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单机版：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48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个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CPU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8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块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GPU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走子速度：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3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毫秒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-2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微秒</a:t>
            </a:r>
          </a:p>
        </p:txBody>
      </p:sp>
    </p:spTree>
    <p:extLst>
      <p:ext uri="{BB962C8B-B14F-4D97-AF65-F5344CB8AC3E}">
        <p14:creationId xmlns:p14="http://schemas.microsoft.com/office/powerpoint/2010/main" val="1656141619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B941D-D3AB-42FA-8776-D1AE19DF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</a:p>
        </p:txBody>
      </p:sp>
      <p:pic>
        <p:nvPicPr>
          <p:cNvPr id="4" name="Picture 2" descr="Image result for Object Detection">
            <a:extLst>
              <a:ext uri="{FF2B5EF4-FFF2-40B4-BE49-F238E27FC236}">
                <a16:creationId xmlns:a16="http://schemas.microsoft.com/office/drawing/2014/main" id="{931CF04C-E53F-4E96-A788-36E6308260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8" y="663575"/>
            <a:ext cx="6865603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282091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0854D-7B0F-465F-BED3-CE274A96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A781E-3A81-482C-9B58-2CBF5DFB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pic>
        <p:nvPicPr>
          <p:cNvPr id="4" name="Picture 4" descr="preview">
            <a:extLst>
              <a:ext uri="{FF2B5EF4-FFF2-40B4-BE49-F238E27FC236}">
                <a16:creationId xmlns:a16="http://schemas.microsoft.com/office/drawing/2014/main" id="{7A1EB169-7AFA-43AF-8418-1E167AAD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3479" y="1073202"/>
            <a:ext cx="7313023" cy="40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9256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0B753-5D83-47CE-B31B-E3CF8B4C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4" name="Picture 2" descr="Image result for cnn wild text neural">
            <a:extLst>
              <a:ext uri="{FF2B5EF4-FFF2-40B4-BE49-F238E27FC236}">
                <a16:creationId xmlns:a16="http://schemas.microsoft.com/office/drawing/2014/main" id="{6125A19B-4EF7-4BFF-9D0B-24C5A00CAA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" y="838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130251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77596-5023-48B6-874B-5166CECE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" name="Picture 2" descr="https://78.media.tumblr.com/7db78e74b338d718d0fc505b494de469/tumblr_o03o2hiSRm1qav3uso1_540.gif">
            <a:extLst>
              <a:ext uri="{FF2B5EF4-FFF2-40B4-BE49-F238E27FC236}">
                <a16:creationId xmlns:a16="http://schemas.microsoft.com/office/drawing/2014/main" id="{CE07EE58-67A9-4571-89B7-68D79A5CF816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692" y="681037"/>
            <a:ext cx="5620068" cy="42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17430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8A788-8BEE-41A4-8BCA-74C1E9A7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385635D-4D5A-47D6-89CD-72DA087AD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062" y="661987"/>
            <a:ext cx="6096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455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0D204-8368-4935-B791-3570776A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2AF7F-6587-41A8-A575-900FECBAA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一种前馈神经网络</a:t>
            </a:r>
            <a:endParaRPr lang="en-US" altLang="zh-CN" dirty="0"/>
          </a:p>
          <a:p>
            <a:pPr lvl="1"/>
            <a:r>
              <a:rPr lang="zh-CN" altLang="en-US" dirty="0"/>
              <a:t>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</a:t>
            </a:r>
          </a:p>
          <a:p>
            <a:pPr lvl="2"/>
            <a:r>
              <a:rPr lang="zh-CN" altLang="en-US" dirty="0"/>
              <a:t>在视觉神经系统中，一个神经元的</a:t>
            </a:r>
            <a:r>
              <a:rPr lang="zh-CN" altLang="en-US" dirty="0">
                <a:solidFill>
                  <a:schemeClr val="accent3"/>
                </a:solidFill>
              </a:rPr>
              <a:t>感受野</a:t>
            </a:r>
            <a:r>
              <a:rPr lang="zh-CN" altLang="en-US" dirty="0"/>
              <a:t>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741179628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3FD1B-6F0A-4E5A-AADB-E9AB5FF7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68F58C-32F0-4F87-8AAA-34AFA438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86" y="625475"/>
            <a:ext cx="5007352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6516"/>
      </p:ext>
    </p:extLst>
  </p:cSld>
  <p:clrMapOvr>
    <a:masterClrMapping/>
  </p:clrMapOvr>
  <p:transition spd="slow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F9820-D240-4C0E-ADB0-0954B11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8F89F16-53AE-4904-B9EA-1CF2F5051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17" y="732155"/>
            <a:ext cx="8299766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61735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3068913" y="2857637"/>
            <a:ext cx="213193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Cifar-10</a:t>
            </a:r>
            <a:endParaRPr lang="zh-CN" altLang="en-US" sz="3200" b="1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2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45685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866C2-8B8B-42DC-A0AF-D9176C91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3F23E-1449-41D4-8B69-92A04439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25289"/>
            <a:ext cx="4207402" cy="4121188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zh-CN" dirty="0"/>
              <a:t>Download the cifar-10 dataset</a:t>
            </a:r>
          </a:p>
          <a:p>
            <a:pPr algn="just"/>
            <a:r>
              <a:rPr lang="en-US" altLang="zh-CN" dirty="0">
                <a:hlinkClick r:id="rId2"/>
              </a:rPr>
              <a:t>http://www.cs.toronto.edu/~kriz/cifar.html</a:t>
            </a:r>
            <a:r>
              <a:rPr lang="en-US" altLang="zh-CN" dirty="0"/>
              <a:t> (Python version)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dirty="0"/>
              <a:t>包含了</a:t>
            </a:r>
            <a:r>
              <a:rPr lang="en-US" altLang="zh-CN" dirty="0"/>
              <a:t> 60000 32x32 </a:t>
            </a:r>
            <a:r>
              <a:rPr lang="zh-CN" altLang="en-US" dirty="0"/>
              <a:t>彩色图像</a:t>
            </a:r>
            <a:r>
              <a:rPr lang="en-US" altLang="zh-CN" dirty="0"/>
              <a:t>, </a:t>
            </a:r>
            <a:r>
              <a:rPr lang="zh-CN" altLang="en-US" dirty="0"/>
              <a:t>每个类别有</a:t>
            </a:r>
            <a:r>
              <a:rPr lang="en-US" altLang="zh-CN" dirty="0"/>
              <a:t>6000</a:t>
            </a:r>
            <a:r>
              <a:rPr lang="zh-CN" altLang="en-US" dirty="0"/>
              <a:t>张图像 （</a:t>
            </a:r>
            <a:r>
              <a:rPr lang="en-US" altLang="zh-CN" dirty="0"/>
              <a:t>32</a:t>
            </a:r>
            <a:r>
              <a:rPr lang="zh-CN" altLang="en-US" dirty="0"/>
              <a:t>，</a:t>
            </a:r>
            <a:r>
              <a:rPr lang="en-US" altLang="zh-CN" dirty="0"/>
              <a:t>32, 3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zh-CN" altLang="en-US" dirty="0"/>
              <a:t>训练集有</a:t>
            </a:r>
            <a:r>
              <a:rPr lang="en-US" altLang="zh-CN" dirty="0"/>
              <a:t>50000</a:t>
            </a:r>
            <a:r>
              <a:rPr lang="zh-CN" altLang="en-US" dirty="0"/>
              <a:t>张图像，</a:t>
            </a:r>
            <a:r>
              <a:rPr lang="en-US" altLang="zh-CN" dirty="0"/>
              <a:t>10000</a:t>
            </a:r>
            <a:r>
              <a:rPr lang="zh-CN" altLang="en-US" dirty="0"/>
              <a:t>张测试图像。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4E3022-DEF4-45C2-AAE6-3361854C0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52" y="679672"/>
            <a:ext cx="4496427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1713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AC501-4592-4F51-A304-2D38D2ED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54E486-9C6D-494F-9064-6BC89AE1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读取数据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数据集类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BB8A27F-F203-429A-BF85-041269CD8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057" y="1146667"/>
            <a:ext cx="4114800" cy="8925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unpickle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(file):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with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(file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'rb'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dict = pickle.load(fo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'bytes'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dict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C4C167B-C82D-4C7B-8575-D4DBBF08B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057" y="2507223"/>
            <a:ext cx="6589486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class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Cifar10Dataset(torch.utils.data.Dataset):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 panose="020B0604020202020204"/>
                <a:ea typeface="JetBrains Mono"/>
              </a:rPr>
              <a:t>__init__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file_path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train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transform=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None,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target_transform=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None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.file_path = file_path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.train = train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.transform = transform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.target_transform = target_transform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.image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.label = []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[]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train: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.load_train_data()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else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.load_test_data()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519772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C65B6-9477-462E-926B-2C3B5077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F30D69-BE56-4F9B-B576-F0581A05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训练集读取函数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E8E21A-8B6D-41D0-8A97-5AA7E7F8C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1065098"/>
            <a:ext cx="6088743" cy="26930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/>
                <a:ea typeface="JetBrains Mono"/>
              </a:rPr>
              <a:t>load_train_data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i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in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/>
                <a:ea typeface="JetBrains Mono"/>
              </a:rPr>
              <a:t>range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5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file_name = os.path.join(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.file_path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/>
                <a:ea typeface="JetBrains Mono"/>
              </a:rPr>
              <a:t>'data_batch_'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+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/>
                <a:ea typeface="JetBrains Mono"/>
              </a:rPr>
              <a:t>str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(i +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))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dict = unpickle(file_name)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j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in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/>
                <a:ea typeface="JetBrains Mono"/>
              </a:rPr>
              <a:t>range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/>
                <a:ea typeface="JetBrains Mono"/>
              </a:rPr>
              <a:t>len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(dict[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Arial Unicode MS" panose="020B0604020202020204"/>
                <a:ea typeface="JetBrains Mono"/>
              </a:rPr>
              <a:t>b'data'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])):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.image.append(dict[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Arial Unicode MS" panose="020B0604020202020204"/>
                <a:ea typeface="JetBrains Mono"/>
              </a:rPr>
              <a:t>b'data'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][j])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.label.append(dict[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Arial Unicode MS" panose="020B0604020202020204"/>
                <a:ea typeface="JetBrains Mono"/>
              </a:rPr>
              <a:t>b'labels'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][j])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.image = np.vstack(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.image).reshape(-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32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32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.image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.image.transpose((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))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.label = np.array(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 panose="020B0604020202020204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.label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/>
                <a:ea typeface="JetBrains Mono"/>
              </a:rPr>
              <a:t>dtype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/>
                <a:ea typeface="JetBrains Mono"/>
              </a:rPr>
              <a:t>"int64"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829857"/>
      </p:ext>
    </p:extLst>
  </p:cSld>
  <p:clrMapOvr>
    <a:masterClrMapping/>
  </p:clrMapOvr>
  <p:transition spd="slow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2AF43-0299-4D09-A114-F01F8000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18C70-0962-4AD5-BE80-5FFD8A61A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测试集读取函数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6BBA79-B919-4F89-9365-6CB2DC00F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085" y="1201959"/>
            <a:ext cx="6560458" cy="22929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load_test_data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file_name = os.path.join(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.file_path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'test_batch'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dict = unpickle(file_name)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(dict[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  <a:ea typeface="JetBrains Mono"/>
              </a:rPr>
              <a:t>b'data'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.image.append(dict[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  <a:ea typeface="JetBrains Mono"/>
              </a:rPr>
              <a:t>b'data'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][j])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.label.append(dict[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  <a:ea typeface="JetBrains Mono"/>
              </a:rPr>
              <a:t>b'labels'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][j])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.image = np.vstack(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.image).reshape(-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.image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.image.transpose((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.label = np.array(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.label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dtype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"int64"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63327"/>
      </p:ext>
    </p:extLst>
  </p:cSld>
  <p:clrMapOvr>
    <a:masterClrMapping/>
  </p:clrMapOvr>
  <p:transition spd="slow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85F8D-C535-42D1-A14D-C98997C6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AE53D-D8F8-4213-982C-BEFB661EA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__</a:t>
            </a:r>
            <a:r>
              <a:rPr lang="en-US" altLang="zh-CN" dirty="0" err="1"/>
              <a:t>len</a:t>
            </a:r>
            <a:r>
              <a:rPr lang="en-US" altLang="zh-CN" dirty="0"/>
              <a:t>__</a:t>
            </a:r>
            <a:r>
              <a:rPr lang="zh-CN" altLang="en-US" dirty="0"/>
              <a:t>和</a:t>
            </a:r>
            <a:r>
              <a:rPr lang="en-US" altLang="zh-CN" dirty="0"/>
              <a:t>__</a:t>
            </a:r>
            <a:r>
              <a:rPr lang="en-US" altLang="zh-CN" dirty="0" err="1"/>
              <a:t>getitem</a:t>
            </a:r>
            <a:r>
              <a:rPr lang="en-US" altLang="zh-CN" dirty="0"/>
              <a:t>__</a:t>
            </a:r>
            <a:r>
              <a:rPr lang="zh-CN" altLang="en-US" dirty="0"/>
              <a:t>函数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11ABB2-B55B-43F6-A4C9-63BCBCB99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1225227"/>
            <a:ext cx="7409543" cy="26930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__len__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.label)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__getitem__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item):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image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.image[item]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.label[item]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image = Image.fromarray(image)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.transform: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image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.transform(image)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.target_transform: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label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.target_transform(label)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label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4625"/>
      </p:ext>
    </p:extLst>
  </p:cSld>
  <p:clrMapOvr>
    <a:masterClrMapping/>
  </p:clrMapOvr>
  <p:transition spd="slow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94377-4E95-4581-ABFE-167102F8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06F9EE-8B11-4FA9-AF40-2F98BCB4D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训练函数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B4AB04-8528-404D-A381-4D908AF48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71" y="1070065"/>
            <a:ext cx="4412343" cy="39395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train_model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(net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train_iter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test_iter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optimizer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device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num_epochs):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net = net.to(device)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"training on"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device)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loss = torch.nn.CrossEntropyLoss()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epoch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(num_epochs):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train_l_sum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train_acc_sum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batch_count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start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time.time()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with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tqdm(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(train_iter)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desc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"Epoch %d"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% epoch)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pbar: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train_iter: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X = X.to(device)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y = y.to(device)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y_hat = net(X)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l = loss(y_hat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optimizer.zero_grad()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l.backward()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optimizer.step()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train_l_sum += l.cpu().item()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train_acc_sum += (y_hat.argmax(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dim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== y).sum().cpu().item()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n += y.shape[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batch_count +=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680A974-588F-4F7B-8E28-B9F0F5AD8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049" y="1070065"/>
            <a:ext cx="4412343" cy="219290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pbar.set_postfix({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'epoch'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'%d'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% (epoch 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'train loss'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'%.4f'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% (train_l_sum / batch_count)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'train acc'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'%.3f'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% (train_acc_sum / n)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pbar.update(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test_acc = evaluate_accuracy(test_iter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net)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/>
                <a:ea typeface="JetBrains Mono"/>
              </a:rPr>
              <a:t>end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time.time()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'epoch %d, loss %.4f, train acc %.3f, test acc %.3f, time %.1f sec'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% (epoch 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train_l_sum / batch_count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train_acc_sum / 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test_acc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time.time() - start))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282876"/>
      </p:ext>
    </p:extLst>
  </p:cSld>
  <p:clrMapOvr>
    <a:masterClrMapping/>
  </p:clrMapOvr>
  <p:transition spd="slow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AA2D4-457D-49E6-8C98-50A7CD4B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1011D-C464-4599-8B86-842AF25C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测试函数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ED32D4-3974-4DBB-BC38-801010F62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457" y="1032997"/>
            <a:ext cx="8338458" cy="40934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evaluate_accuracy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(data_iter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device=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device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is None and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isinstance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(net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torch.nn.Module):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device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(net.parameters())[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].device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acc_sum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with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torch.no_grad():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data_iter: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isinstance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(net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torch.nn.Module):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net.eval()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acc_sum += (net(X.to(device)).argmax(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dim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== y.to(device)).float().sum().cpu().item()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net.train()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'is_training'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net.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__code__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.co_varnames: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    acc_sum += (net(X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is_training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).argmax(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dim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== y).float().sum().item()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    acc_sum += (net(X).argmax(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dim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== y).float().sum().item()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n += y.shape[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acc_sum / 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734551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02BF9-513F-45DA-859C-8C69611E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B2F83-C1A4-46BE-B8B2-A44EBEC1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卷积操作最早应用于航天领域，用于修正激光感应器追踪宇宙飞船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113C9-6F3B-4FE2-95D8-5F92B102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95" y="1171600"/>
            <a:ext cx="2252278" cy="18018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498C6F-DD6D-4BDF-A066-855FCE0E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69" y="1171600"/>
            <a:ext cx="4007451" cy="2629367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3864B90-F131-41EE-B508-85F474812F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51538"/>
              </p:ext>
            </p:extLst>
          </p:nvPr>
        </p:nvGraphicFramePr>
        <p:xfrm>
          <a:off x="5383039" y="3081854"/>
          <a:ext cx="270510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5" imgW="2705242" imgH="579261" progId="Equation.DSMT4">
                  <p:embed/>
                </p:oleObj>
              </mc:Choice>
              <mc:Fallback>
                <p:oleObj name="Equation" r:id="rId5" imgW="2705242" imgH="5792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3039" y="3081854"/>
                        <a:ext cx="2705100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7736AA4-A659-4CD7-AAAF-9C2EB09164B9}"/>
              </a:ext>
            </a:extLst>
          </p:cNvPr>
          <p:cNvSpPr txBox="1"/>
          <p:nvPr/>
        </p:nvSpPr>
        <p:spPr>
          <a:xfrm>
            <a:off x="671188" y="4056546"/>
            <a:ext cx="85871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1800" dirty="0">
                <a:ea typeface="微软雅黑" panose="020B0503020204020204" pitchFamily="34" charset="-122"/>
              </a:rPr>
              <a:t> </a:t>
            </a:r>
            <a:r>
              <a:rPr lang="zh-CN" altLang="en-US" dirty="0">
                <a:ea typeface="微软雅黑" panose="020B0503020204020204" pitchFamily="34" charset="-122"/>
              </a:rPr>
              <a:t>是单次的信号输入</a:t>
            </a:r>
            <a:r>
              <a:rPr lang="en-US" altLang="zh-CN" sz="1800" dirty="0">
                <a:ea typeface="微软雅黑" panose="020B0503020204020204" pitchFamily="34" charset="-122"/>
              </a:rPr>
              <a:t>, </a:t>
            </a:r>
            <a:r>
              <a:rPr lang="zh-CN" altLang="en-US" sz="1800" dirty="0">
                <a:ea typeface="微软雅黑" panose="020B0503020204020204" pitchFamily="34" charset="-122"/>
              </a:rPr>
              <a:t>也就是第</a:t>
            </a: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时刻宇宙飞船的坐标位置。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dirty="0">
                <a:ea typeface="微软雅黑" panose="020B0503020204020204" pitchFamily="34" charset="-122"/>
              </a:rPr>
              <a:t>权重</a:t>
            </a:r>
            <a:r>
              <a:rPr lang="en-US" altLang="zh-CN" sz="1800" dirty="0">
                <a:ea typeface="微软雅黑" panose="020B0503020204020204" pitchFamily="34" charset="-122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1800" dirty="0"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ea typeface="微软雅黑" panose="020B0503020204020204" pitchFamily="34" charset="-122"/>
              </a:rPr>
              <a:t>用来整合 </a:t>
            </a: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1800" dirty="0"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ea typeface="微软雅黑" panose="020B0503020204020204" pitchFamily="34" charset="-122"/>
              </a:rPr>
              <a:t>。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dirty="0">
                <a:ea typeface="微软雅黑" panose="020B0503020204020204" pitchFamily="34" charset="-122"/>
              </a:rPr>
              <a:t>对于观测更相关的位置会给予更高权重。</a:t>
            </a:r>
          </a:p>
        </p:txBody>
      </p:sp>
    </p:spTree>
    <p:extLst>
      <p:ext uri="{BB962C8B-B14F-4D97-AF65-F5344CB8AC3E}">
        <p14:creationId xmlns:p14="http://schemas.microsoft.com/office/powerpoint/2010/main" val="4068534363"/>
      </p:ext>
    </p:extLst>
  </p:cSld>
  <p:clrMapOvr>
    <a:masterClrMapping/>
  </p:clrMapOvr>
  <p:transition spd="slow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  <a:r>
              <a:rPr lang="en-US" altLang="zh-CN" dirty="0"/>
              <a:t>torch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FD4F5E9-7909-43F4-89AA-F1F71F46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52" y="1079194"/>
            <a:ext cx="6364514" cy="169277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os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optim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utils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Cifar10Dataset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train_model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torchvision.transforms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Compose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ToTensor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Resize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Normalize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device = torch.device(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'cuda'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torch.cuda.is_available()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'cpu'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149469"/>
      </p:ext>
    </p:extLst>
  </p:cSld>
  <p:clrMapOvr>
    <a:masterClrMapping/>
  </p:clrMapOvr>
  <p:transition spd="slow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77B7C-CE4A-44AB-A62D-A906C19D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C0CC9-A97A-410D-B112-C96BFF1D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模型定义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A4AA74-D6C5-4C26-8022-020C62EA3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79" y="1046884"/>
            <a:ext cx="3863450" cy="389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LeNet(nn.Module):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__init__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super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(LeNet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__init__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.conv = nn.Sequential(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nn.Conv2d(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nn.Sigmoid()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nn.MaxPool2d(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nn.Conv2d(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nn.Sigmoid()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nn.MaxPool2d(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 = nn.Sequential(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nn.Linear(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120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nn.Sigmoid()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120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84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nn.Sigmoid()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84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3217802-B174-47D1-BFF1-D57DB6D5E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049" y="1045067"/>
            <a:ext cx="4277801" cy="8925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forward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feature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.conv(img)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output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.fc(feature.view(img.shape[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output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58728"/>
      </p:ext>
    </p:extLst>
  </p:cSld>
  <p:clrMapOvr>
    <a:masterClrMapping/>
  </p:clrMapOvr>
  <p:transition spd="slow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endParaRPr lang="en-US" altLang="zh-C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589CF17-803F-4E17-81AE-E88D6B6F8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50" y="1109546"/>
            <a:ext cx="6750405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batch_size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128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file_path = os.path.join(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'cifar-10'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_transform = Compose([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ToTensor()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Normalize((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0.485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0.456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0.406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0.229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0.224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0.225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train_dataset = Cifar10Dataset(file_path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train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transform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=_transform)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test_dataset = Cifar10Dataset(file_path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train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transform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=_transform)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batch_size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128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train_iter = torch.utils.data.DataLoader(train_dataset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batch_size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shuffle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test_iter = torch.utils.data.DataLoader(test_dataset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batch_size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shuffle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num_epochs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0.001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optimizer = torch.optim.Adam(net.parameters()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=lr)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device = torch.device(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'cuda'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torch.cuda.is_available()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'cpu'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train_model(net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train_iter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test_iter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optimizer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device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num_epochs)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88900"/>
      </p:ext>
    </p:extLst>
  </p:cSld>
  <p:clrMapOvr>
    <a:masterClrMapping/>
  </p:clrMapOvr>
  <p:transition spd="slow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86D27-43EF-46D7-995F-579429EF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969AC-F1CC-47CA-9AAD-A28E15B2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模型定义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77E3C4-CA3C-460B-9083-F59EA9108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1" y="1073726"/>
            <a:ext cx="4521200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AlexNet(nn.Module):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__init__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super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(AlexNet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__init__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.conv = nn.Sequential(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nn.Conv2d(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in_channels, out_channels, kernel_size, stride, padding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nn.ReLU()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nn.MaxPool2d(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kernel_size, stride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    #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减小卷积窗口，使用填充为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来使得输入与输出的高和宽一致，且增大输出通道数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nn.Conv2d(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96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nn.ReLU()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nn.MaxPool2d(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连续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个卷积层，且使用更小的卷积窗口。除了最后的卷积层外，进一步增大了输出通道数。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前两个卷积层后不使用池化层来减小输入的高和宽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nn.Conv2d(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384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nn.ReLU()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nn.Conv2d(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384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384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nn.ReLU()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nn.Conv2d(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384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nn.ReLU()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nn.MaxPool2d(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0E6DF7F-668B-488F-8D7F-2EFD25356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058" y="1073726"/>
            <a:ext cx="4376056" cy="270843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这里全连接层的输出个数比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LeNet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中的大数倍。使用丢弃层来缓解过拟合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 = nn.Sequential(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nn.Linear(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4096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nn.ReLU()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nn.Dropout(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4096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4096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nn.ReLU()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nn.Dropout(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输出层。由于这里使用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Fashion-MNIST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，所以用类别数为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，而非论文中的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1000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4096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forward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img):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feature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.conv(img)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output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.fc(feature.view(img.shape[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output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21475"/>
      </p:ext>
    </p:extLst>
  </p:cSld>
  <p:clrMapOvr>
    <a:masterClrMapping/>
  </p:clrMapOvr>
  <p:transition spd="slow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19AC4-52AF-44C3-B6FF-E1F8E968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2BC96-6CEA-4112-B28A-A1CA4B5CE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单元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464758-8107-411C-AAC5-735A8141A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28" y="1127074"/>
            <a:ext cx="7228115" cy="20928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vgg_block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(num_convs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in_channels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out_channels):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blk = []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(num_convs):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 ==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blk.append(nn.Conv2d(in_channels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out_channels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kernel_size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blk.append(nn.Conv2d(out_channels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out_channels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kernel_size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blk.append(nn.ReLU())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blk.append(nn.MaxPool2d(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kernel_size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stride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nn.Sequential(*blk)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043147"/>
      </p:ext>
    </p:extLst>
  </p:cSld>
  <p:clrMapOvr>
    <a:masterClrMapping/>
  </p:clrMapOvr>
  <p:transition spd="slow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86B6F-7DCB-499A-A178-DE38C052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4397DF-F7E4-48B7-BBF4-49F880EB3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86" y="691108"/>
            <a:ext cx="6287299" cy="41549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conv_arch = ((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128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128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512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512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512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经过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vgg_block,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宽高会减半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变成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224/32 = 7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fc_features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512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 * w * h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fc_hidden_units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4096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任意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vgg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(conv_arch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fc_features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fc_hidden_units=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4096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net = nn.Sequential()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Convolution parts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(num_convs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in_channels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out_channels)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enumerate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(conv_arch):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Once the data pass a vgg_block, the width and the height will be half.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net.add_module(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"vgg_block_"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vgg_block(num_convs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in_channels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out_channels))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Fully-connected parts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net.add_module(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"fc"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nn.Sequential(nn.Flatten()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      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nn.Linear(fc_features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fc_hidden_units)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      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      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nn.Dropout(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      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nn.Linear(fc_hidden_units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fc_hidden_units)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      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nn.ReLU()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      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nn.Dropout(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      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nn.Linear(fc_hidden_units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                       ))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net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56877"/>
      </p:ext>
    </p:extLst>
  </p:cSld>
  <p:clrMapOvr>
    <a:masterClrMapping/>
  </p:clrMapOvr>
  <p:transition spd="slow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3E486-0D14-4E99-BFB6-97D30452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848FB0-2D60-4460-B9A0-7A4F38D52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模型块测试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9AFAD2-FE6F-49B8-A7F8-1FF8D7719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86704"/>
            <a:ext cx="7692571" cy="22929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torch.rand(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224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224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ratio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8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small_conv_arch = [(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//ratio)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//ratio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128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//ratio)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128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//ratio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//ratio)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//ratio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512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//ratio)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512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//ratio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512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//ratio)]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net = vgg(small_conv_arch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fc_features // ratio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fc_hidden_units // ratio)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(net)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blk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net.named_children():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X = blk(X)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(name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'output shape'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X.shape)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77989"/>
      </p:ext>
    </p:extLst>
  </p:cSld>
  <p:clrMapOvr>
    <a:masterClrMapping/>
  </p:clrMapOvr>
  <p:transition spd="slow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A87BE-368B-4753-BCE3-6951E878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FDAEC3-C1B5-47D1-B042-313E1765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torchvision.models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可支持模型包括</a:t>
            </a:r>
            <a:endParaRPr lang="en-US" altLang="zh-CN" dirty="0"/>
          </a:p>
          <a:p>
            <a:pPr marL="651510" lvl="1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VGG</a:t>
            </a:r>
          </a:p>
          <a:p>
            <a:pPr marL="651510" lvl="1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Inception</a:t>
            </a:r>
          </a:p>
          <a:p>
            <a:pPr marL="651510" lvl="1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ResNet</a:t>
            </a:r>
          </a:p>
          <a:p>
            <a:pPr marL="651510" lvl="1" indent="-285750">
              <a:buFont typeface="Wingdings" panose="05000000000000000000" pitchFamily="2" charset="2"/>
              <a:buChar char="p"/>
            </a:pPr>
            <a:r>
              <a:rPr lang="en-US" altLang="zh-CN" dirty="0" err="1"/>
              <a:t>DenseNet</a:t>
            </a:r>
            <a:endParaRPr lang="en-US" altLang="zh-CN" dirty="0"/>
          </a:p>
          <a:p>
            <a:pPr marL="651510" lvl="1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VIT</a:t>
            </a:r>
          </a:p>
          <a:p>
            <a:pPr marL="651510" lvl="1" indent="-285750">
              <a:buFont typeface="Wingdings" panose="05000000000000000000" pitchFamily="2" charset="2"/>
              <a:buChar char="p"/>
            </a:pPr>
            <a:r>
              <a:rPr lang="en-US" altLang="zh-CN" dirty="0" err="1"/>
              <a:t>SwinTransformer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A1DCBC-FFCA-4004-9632-8EB037C75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1" y="1124895"/>
            <a:ext cx="8098971" cy="8925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torchvision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vgg16 = torchvision.models.vgg16(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/>
                <a:ea typeface="JetBrains Mono"/>
              </a:rPr>
              <a:t>pretrained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=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True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vgg16.classifier.add_module(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/>
                <a:ea typeface="JetBrains Mono"/>
              </a:rPr>
              <a:t>"Classifier"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nn.Linear(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1000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/>
                <a:ea typeface="JetBrains Mono"/>
              </a:rPr>
              <a:t>10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))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/>
                <a:ea typeface="JetBrains Mono"/>
              </a:rPr>
              <a:t>print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/>
                <a:ea typeface="JetBrains Mono"/>
              </a:rPr>
              <a:t>(vgg16)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90612"/>
      </p:ext>
    </p:extLst>
  </p:cSld>
  <p:clrMapOvr>
    <a:masterClrMapping/>
  </p:clrMapOvr>
  <p:transition spd="slow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42097" y="2514283"/>
            <a:ext cx="6059805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0" h="0"/>
            </a:sp3d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55000">
                      <a:srgbClr val="FCE291"/>
                    </a:gs>
                  </a:gsLst>
                  <a:lin ang="5400000" scaled="1"/>
                </a:gradFill>
                <a:effectLst>
                  <a:outerShdw blurRad="317500" sx="103000" sy="103000" algn="ctr" rotWithShape="0">
                    <a:srgbClr val="FCE291">
                      <a:alpha val="60000"/>
                    </a:srgbClr>
                  </a:outerShdw>
                </a:effectLst>
                <a:uLnTx/>
                <a:uFillTx/>
                <a:latin typeface="方正清刻本悦宋简体"/>
                <a:ea typeface="方正清刻本悦宋简体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谢谢大家</a:t>
            </a: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25A2E-8AE4-480F-8971-A0A1F142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5C664-0141-4C9A-9D97-B5478CB1E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</a:rPr>
              <a:t>假设一个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信号发生器</a:t>
            </a:r>
            <a:r>
              <a:rPr lang="zh-CN" altLang="en-US" sz="2400" dirty="0">
                <a:latin typeface="Times New Roman" panose="02020603050405020304" pitchFamily="18" charset="0"/>
              </a:rPr>
              <a:t>每个时刻</a:t>
            </a:r>
            <a:r>
              <a:rPr lang="en-US" altLang="zh-CN" sz="2400" dirty="0">
                <a:latin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</a:rPr>
              <a:t>产生一个信号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，其信息的衰减率为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w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，即在</a:t>
            </a:r>
            <a:r>
              <a:rPr lang="en-US" altLang="zh-CN" sz="2400" i="1" dirty="0"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</a:rPr>
              <a:t>−1</a:t>
            </a:r>
            <a:r>
              <a:rPr lang="zh-CN" altLang="en-US" sz="2400" dirty="0">
                <a:latin typeface="Times New Roman" panose="02020603050405020304" pitchFamily="18" charset="0"/>
              </a:rPr>
              <a:t>个时间步长后，信息为原来的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w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倍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lvl="1" algn="just"/>
            <a:r>
              <a:rPr lang="zh-CN" altLang="en-US" sz="2000" dirty="0">
                <a:latin typeface="Times New Roman" panose="02020603050405020304" pitchFamily="18" charset="0"/>
              </a:rPr>
              <a:t>假设</a:t>
            </a:r>
            <a:r>
              <a:rPr lang="en-US" altLang="zh-CN" sz="2000" i="1" dirty="0">
                <a:latin typeface="Times New Roman" panose="02020603050405020304" pitchFamily="18" charset="0"/>
              </a:rPr>
              <a:t>w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</a:rPr>
              <a:t> = 1,</a:t>
            </a:r>
            <a:r>
              <a:rPr lang="en-US" altLang="zh-CN" sz="2000" i="1" dirty="0">
                <a:latin typeface="Times New Roman" panose="02020603050405020304" pitchFamily="18" charset="0"/>
              </a:rPr>
              <a:t>w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</a:rPr>
              <a:t> = 1/2,</a:t>
            </a:r>
            <a:r>
              <a:rPr lang="en-US" altLang="zh-CN" sz="2000" i="1" dirty="0">
                <a:latin typeface="Times New Roman" panose="02020603050405020304" pitchFamily="18" charset="0"/>
              </a:rPr>
              <a:t>w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</a:rPr>
              <a:t> = 1/4</a:t>
            </a: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</a:rPr>
              <a:t>时刻</a:t>
            </a:r>
            <a:r>
              <a:rPr lang="en-US" altLang="zh-CN" sz="2400" dirty="0">
                <a:latin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</a:rPr>
              <a:t>收到的信号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t</a:t>
            </a:r>
            <a:r>
              <a:rPr lang="en-US" altLang="zh-CN" sz="2400" i="1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为当前时刻产生的信息和以前时刻延迟信息的叠加。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3B3CCEAC-8EFA-4C50-AA10-7F4775DEE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49" y="3032680"/>
            <a:ext cx="4038600" cy="17137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5C02BA-4714-469C-8B30-B67C69D571F4}"/>
              </a:ext>
            </a:extLst>
          </p:cNvPr>
          <p:cNvSpPr/>
          <p:nvPr/>
        </p:nvSpPr>
        <p:spPr>
          <a:xfrm>
            <a:off x="3855720" y="47010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7410D3B-556C-40FC-9664-F409230F64C4}"/>
              </a:ext>
            </a:extLst>
          </p:cNvPr>
          <p:cNvCxnSpPr>
            <a:cxnSpLocks/>
          </p:cNvCxnSpPr>
          <p:nvPr/>
        </p:nvCxnSpPr>
        <p:spPr>
          <a:xfrm>
            <a:off x="3665220" y="4396740"/>
            <a:ext cx="624840" cy="304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03463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946422-3E86-4427-B604-F705C7BE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9E5C87-B545-4513-A413-0B42176C2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49" y="656289"/>
            <a:ext cx="8523798" cy="4121188"/>
          </a:xfrm>
        </p:spPr>
        <p:txBody>
          <a:bodyPr/>
          <a:lstStyle/>
          <a:p>
            <a:r>
              <a:rPr lang="zh-CN" altLang="en-US" dirty="0"/>
              <a:t>给定一个输入信号序列𝑥和滤波器𝑤</a:t>
            </a:r>
            <a:r>
              <a:rPr lang="en-US" altLang="zh-CN" dirty="0"/>
              <a:t>,</a:t>
            </a:r>
            <a:r>
              <a:rPr lang="zh-CN" altLang="en-US" dirty="0"/>
              <a:t>卷积的输出为：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4EA070-9F1A-4B8F-AA02-09AF389B2574}"/>
              </a:ext>
            </a:extLst>
          </p:cNvPr>
          <p:cNvSpPr txBox="1"/>
          <p:nvPr/>
        </p:nvSpPr>
        <p:spPr>
          <a:xfrm>
            <a:off x="1028700" y="345632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4C942163-0526-40C9-866A-D41C0DB01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61" y="2610482"/>
            <a:ext cx="3523990" cy="1876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3D9705-07A4-4947-8577-4BEEA9FC59B0}"/>
                  </a:ext>
                </a:extLst>
              </p:cNvPr>
              <p:cNvSpPr/>
              <p:nvPr/>
            </p:nvSpPr>
            <p:spPr>
              <a:xfrm>
                <a:off x="3598175" y="1428792"/>
                <a:ext cx="1931747" cy="668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3D9705-07A4-4947-8577-4BEEA9FC5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175" y="1428792"/>
                <a:ext cx="1931747" cy="668453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4709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M080287D"/>
  <p:tag name="ISLIDE.GUIDESSETTING" val="{&quot;Name&quot;:&quot;窄&quot;,&quot;HeaderHeight&quot;:10.0,&quot;TopMargin&quot;:0.0,&quot;FooterHeight&quot;:5.0,&quot;BottomMargin&quot;:0.0,&quot;SideMargin&quot;:2.5,&quot;IntervalMargin&quot;:1.0,&quot;Id&quot;:&quot;GuidesStyle_Narrow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5151</Words>
  <Application>Microsoft Office PowerPoint</Application>
  <PresentationFormat>全屏显示(16:9)</PresentationFormat>
  <Paragraphs>314</Paragraphs>
  <Slides>78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6" baseType="lpstr">
      <vt:lpstr>Arial Unicode MS</vt:lpstr>
      <vt:lpstr>JetBrains Mono</vt:lpstr>
      <vt:lpstr>STIX Two Math</vt:lpstr>
      <vt:lpstr>华文彩云</vt:lpstr>
      <vt:lpstr>隶书</vt:lpstr>
      <vt:lpstr>宋体</vt:lpstr>
      <vt:lpstr>微软雅黑</vt:lpstr>
      <vt:lpstr>Arial</vt:lpstr>
      <vt:lpstr>Calibri</vt:lpstr>
      <vt:lpstr>Cambria Math</vt:lpstr>
      <vt:lpstr>Constantia</vt:lpstr>
      <vt:lpstr>Times</vt:lpstr>
      <vt:lpstr>Times New Roman</vt:lpstr>
      <vt:lpstr>verdana</vt:lpstr>
      <vt:lpstr>Wingdings</vt:lpstr>
      <vt:lpstr>Wingdings 2</vt:lpstr>
      <vt:lpstr>流畅</vt:lpstr>
      <vt:lpstr>Equation</vt:lpstr>
      <vt:lpstr>PowerPoint 演示文稿</vt:lpstr>
      <vt:lpstr>PowerPoint 演示文稿</vt:lpstr>
      <vt:lpstr>PowerPoint 演示文稿</vt:lpstr>
      <vt:lpstr>全连接前馈神经网络</vt:lpstr>
      <vt:lpstr>神经网络训练的难点</vt:lpstr>
      <vt:lpstr>卷积神经网络</vt:lpstr>
      <vt:lpstr>卷积</vt:lpstr>
      <vt:lpstr>卷积</vt:lpstr>
      <vt:lpstr>卷积</vt:lpstr>
      <vt:lpstr>卷积</vt:lpstr>
      <vt:lpstr>卷积扩展</vt:lpstr>
      <vt:lpstr>卷积类型</vt:lpstr>
      <vt:lpstr>PowerPoint 演示文稿</vt:lpstr>
      <vt:lpstr>二维卷积</vt:lpstr>
      <vt:lpstr>卷积作为特征提取器</vt:lpstr>
      <vt:lpstr>二维卷积</vt:lpstr>
      <vt:lpstr>卷积神经网络</vt:lpstr>
      <vt:lpstr>互相关</vt:lpstr>
      <vt:lpstr>多个卷积核</vt:lpstr>
      <vt:lpstr>卷积层的映射关系</vt:lpstr>
      <vt:lpstr>图像二维卷积运算过程</vt:lpstr>
      <vt:lpstr>卷积层</vt:lpstr>
      <vt:lpstr>汇聚层</vt:lpstr>
      <vt:lpstr>卷积网络结构</vt:lpstr>
      <vt:lpstr>模型训练</vt:lpstr>
      <vt:lpstr>PowerPoint 演示文稿</vt:lpstr>
      <vt:lpstr>表示学习</vt:lpstr>
      <vt:lpstr>表示学习</vt:lpstr>
      <vt:lpstr>PowerPoint 演示文稿</vt:lpstr>
      <vt:lpstr>转置卷积/微步卷积</vt:lpstr>
      <vt:lpstr>空洞卷积</vt:lpstr>
      <vt:lpstr>PowerPoint 演示文稿</vt:lpstr>
      <vt:lpstr>LeNet-5</vt:lpstr>
      <vt:lpstr>AlexNet</vt:lpstr>
      <vt:lpstr>AlexNet</vt:lpstr>
      <vt:lpstr>AlexNet</vt:lpstr>
      <vt:lpstr>AlexNet</vt:lpstr>
      <vt:lpstr>AlexNet</vt:lpstr>
      <vt:lpstr>ImageNet Competition</vt:lpstr>
      <vt:lpstr>ImageNet Competition</vt:lpstr>
      <vt:lpstr>VGG</vt:lpstr>
      <vt:lpstr>VGG</vt:lpstr>
      <vt:lpstr>Inception网络</vt:lpstr>
      <vt:lpstr>Inception模块 v1</vt:lpstr>
      <vt:lpstr>Inception模块 v3</vt:lpstr>
      <vt:lpstr>残差网络</vt:lpstr>
      <vt:lpstr>残差单元</vt:lpstr>
      <vt:lpstr>ResNet</vt:lpstr>
      <vt:lpstr>n-gram特征与卷积</vt:lpstr>
      <vt:lpstr>文本序列的卷积</vt:lpstr>
      <vt:lpstr>基于卷积模型的句子表示</vt:lpstr>
      <vt:lpstr>文本序列的卷积模型</vt:lpstr>
      <vt:lpstr>CNN 可视化：滤波器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PowerPoint 演示文稿</vt:lpstr>
      <vt:lpstr>Cifar-10</vt:lpstr>
      <vt:lpstr>Cifar-10</vt:lpstr>
      <vt:lpstr>Cifar-10</vt:lpstr>
      <vt:lpstr>Cifar-10</vt:lpstr>
      <vt:lpstr>Cifar-10</vt:lpstr>
      <vt:lpstr>Cifar-10</vt:lpstr>
      <vt:lpstr>Cifar-10</vt:lpstr>
      <vt:lpstr>LeNet</vt:lpstr>
      <vt:lpstr>LeNet</vt:lpstr>
      <vt:lpstr>LeNet</vt:lpstr>
      <vt:lpstr>AlexNet</vt:lpstr>
      <vt:lpstr>VGG</vt:lpstr>
      <vt:lpstr>VGG</vt:lpstr>
      <vt:lpstr>VGG</vt:lpstr>
      <vt:lpstr>VGG</vt:lpstr>
      <vt:lpstr>PowerPoint 演示文稿</vt:lpstr>
    </vt:vector>
  </TitlesOfParts>
  <Company>中智讯（武汉）科技有限公司</Company>
  <LinksUpToDate>false</LinksUpToDate>
  <SharedDoc>false</SharedDoc>
  <HyperlinkBase>www.uicctech.com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基于IPv6技术的无线传感物联网技术</dc:title>
  <dc:subject>物联网解决方案</dc:subject>
  <dc:creator>lusi</dc:creator>
  <cp:lastModifiedBy>wangjin</cp:lastModifiedBy>
  <cp:revision>3258</cp:revision>
  <cp:lastPrinted>2018-07-16T05:25:00Z</cp:lastPrinted>
  <dcterms:created xsi:type="dcterms:W3CDTF">2008-09-02T01:49:00Z</dcterms:created>
  <dcterms:modified xsi:type="dcterms:W3CDTF">2023-09-13T07:58:10Z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